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1" r:id="rId2"/>
    <p:sldId id="299" r:id="rId3"/>
    <p:sldId id="272" r:id="rId4"/>
    <p:sldId id="273" r:id="rId5"/>
    <p:sldId id="278" r:id="rId6"/>
    <p:sldId id="285" r:id="rId7"/>
    <p:sldId id="286" r:id="rId8"/>
    <p:sldId id="287" r:id="rId9"/>
    <p:sldId id="288" r:id="rId10"/>
    <p:sldId id="280" r:id="rId11"/>
    <p:sldId id="279" r:id="rId12"/>
    <p:sldId id="284" r:id="rId13"/>
    <p:sldId id="303" r:id="rId14"/>
    <p:sldId id="304" r:id="rId15"/>
    <p:sldId id="302" r:id="rId16"/>
    <p:sldId id="264" r:id="rId17"/>
    <p:sldId id="289" r:id="rId18"/>
    <p:sldId id="290" r:id="rId19"/>
    <p:sldId id="300" r:id="rId20"/>
    <p:sldId id="301" r:id="rId21"/>
    <p:sldId id="293" r:id="rId22"/>
    <p:sldId id="265" r:id="rId23"/>
    <p:sldId id="269" r:id="rId24"/>
    <p:sldId id="270" r:id="rId25"/>
    <p:sldId id="268" r:id="rId26"/>
    <p:sldId id="298" r:id="rId27"/>
    <p:sldId id="294" r:id="rId28"/>
    <p:sldId id="295" r:id="rId29"/>
    <p:sldId id="296" r:id="rId30"/>
    <p:sldId id="282" r:id="rId31"/>
    <p:sldId id="297" r:id="rId32"/>
  </p:sldIdLst>
  <p:sldSz cx="9144000" cy="6858000" type="screen4x3"/>
  <p:notesSz cx="7104063" cy="102346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8" cy="511731"/>
          </a:xfrm>
          <a:prstGeom prst="rect">
            <a:avLst/>
          </a:prstGeom>
        </p:spPr>
        <p:txBody>
          <a:bodyPr vert="horz" lIns="94668" tIns="47334" rIns="94668" bIns="47334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8" cy="511731"/>
          </a:xfrm>
          <a:prstGeom prst="rect">
            <a:avLst/>
          </a:prstGeom>
        </p:spPr>
        <p:txBody>
          <a:bodyPr vert="horz" lIns="94668" tIns="47334" rIns="94668" bIns="47334" rtlCol="0"/>
          <a:lstStyle>
            <a:lvl1pPr algn="r">
              <a:defRPr sz="1200"/>
            </a:lvl1pPr>
          </a:lstStyle>
          <a:p>
            <a:fld id="{88BB40C9-5716-47BC-98E8-21FCF5D7624B}" type="datetimeFigureOut">
              <a:rPr lang="ko-KR" altLang="en-US" smtClean="0"/>
              <a:pPr/>
              <a:t>2019-08-16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68" tIns="47334" rIns="94668" bIns="4733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vert="horz" lIns="94668" tIns="47334" rIns="94668" bIns="47334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8" cy="511731"/>
          </a:xfrm>
          <a:prstGeom prst="rect">
            <a:avLst/>
          </a:prstGeom>
        </p:spPr>
        <p:txBody>
          <a:bodyPr vert="horz" lIns="94668" tIns="47334" rIns="94668" bIns="47334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8" cy="511731"/>
          </a:xfrm>
          <a:prstGeom prst="rect">
            <a:avLst/>
          </a:prstGeom>
        </p:spPr>
        <p:txBody>
          <a:bodyPr vert="horz" lIns="94668" tIns="47334" rIns="94668" bIns="47334" rtlCol="0" anchor="b"/>
          <a:lstStyle>
            <a:lvl1pPr algn="r">
              <a:defRPr sz="1200"/>
            </a:lvl1pPr>
          </a:lstStyle>
          <a:p>
            <a:fld id="{498CCCA0-AA6C-4D04-9452-EEA63D4C9C6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9090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ko-KR"/>
              <a:t>www.cns-link.co.kr</a:t>
            </a:r>
            <a:endParaRPr lang="ko-KR" altLang="en-US"/>
          </a:p>
        </p:txBody>
      </p:sp>
      <p:sp>
        <p:nvSpPr>
          <p:cNvPr id="4198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69176" indent="-2958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83348" indent="-2366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56687" indent="-2366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130026" indent="-2366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603365" indent="-2366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3076705" indent="-2366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550044" indent="-2366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4023383" indent="-2366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fld id="{9F731F60-4384-42D7-B8F6-CC0EF4C39B44}" type="slidenum">
              <a:rPr lang="ko-KR" altLang="en-US" smtClean="0">
                <a:latin typeface="굴림" pitchFamily="50" charset="-127"/>
                <a:ea typeface="굴림" pitchFamily="50" charset="-127"/>
              </a:rPr>
              <a:pPr eaLnBrk="1" hangingPunct="1">
                <a:spcBef>
                  <a:spcPct val="0"/>
                </a:spcBef>
              </a:pPr>
              <a:t>1</a:t>
            </a:fld>
            <a:endParaRPr lang="ko-KR" altLang="en-US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29700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64082" indent="-29084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78164" indent="-23169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51403" indent="-23169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124641" indent="-23169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97878" indent="-23169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3071115" indent="-23169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544354" indent="-23169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4017591" indent="-23169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fld id="{693BF45A-D124-4876-9DCE-0FCD24E9EB50}" type="slidenum">
              <a:rPr lang="ko-KR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301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69176" indent="-2958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83348" indent="-2366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56687" indent="-2366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130026" indent="-2366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603365" indent="-2366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3076705" indent="-2366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550044" indent="-2366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4023383" indent="-2366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fld id="{76E968EC-EF13-4E99-8725-EFFABFBB21D5}" type="slidenum">
              <a:rPr lang="en-US" altLang="ko-KR" smtClean="0">
                <a:latin typeface="굴림" pitchFamily="50" charset="-127"/>
                <a:ea typeface="굴림" pitchFamily="50" charset="-127"/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ko-KR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891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69176" indent="-295837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83348" indent="-23667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56687" indent="-23667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130026" indent="-23667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603365" indent="-23667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3076705" indent="-23667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550044" indent="-23667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4023383" indent="-23667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89B0CA76-57D3-40AF-855F-925690401AD2}" type="slidenum">
              <a:rPr lang="ko-KR" altLang="en-US" smtClean="0"/>
              <a:pPr eaLnBrk="1" hangingPunct="1"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891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69176" indent="-295837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83348" indent="-23667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56687" indent="-23667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130026" indent="-23667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603365" indent="-23667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3076705" indent="-23667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550044" indent="-23667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4023383" indent="-23667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89B0CA76-57D3-40AF-855F-925690401AD2}" type="slidenum">
              <a:rPr lang="ko-KR" altLang="en-US" smtClean="0"/>
              <a:pPr eaLnBrk="1" hangingPunct="1"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891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69176" indent="-295837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83348" indent="-23667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56687" indent="-23667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130026" indent="-23667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603365" indent="-23667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3076705" indent="-23667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550044" indent="-23667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4023383" indent="-23667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89B0CA76-57D3-40AF-855F-925690401AD2}" type="slidenum">
              <a:rPr lang="ko-KR" altLang="en-US" smtClean="0"/>
              <a:pPr eaLnBrk="1" hangingPunct="1"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en-US"/>
          </a:p>
        </p:txBody>
      </p:sp>
      <p:sp>
        <p:nvSpPr>
          <p:cNvPr id="4198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68350" indent="-2952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82688" indent="-2365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57350" indent="-2365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130425" indent="-2365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87625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3044825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502025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959225" indent="-2365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fld id="{5CB0B13C-A4C2-4A01-9309-652F024DCA1A}" type="slidenum">
              <a:rPr lang="ko-KR" altLang="en-US" smtClean="0"/>
              <a:pPr eaLnBrk="1" hangingPunct="1">
                <a:spcBef>
                  <a:spcPct val="0"/>
                </a:spcBef>
              </a:pPr>
              <a:t>30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34820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62438" indent="-28920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76521" indent="-23169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51403" indent="-23169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124641" indent="-23169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97878" indent="-23169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3071115" indent="-23169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544354" indent="-23169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4017591" indent="-23169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fld id="{4AE74290-F4BC-4ABE-96F6-73563EFB6D6D}" type="slidenum">
              <a:rPr lang="ko-KR" altLang="en-US" smtClean="0"/>
              <a:pPr eaLnBrk="1" hangingPunct="1">
                <a:spcBef>
                  <a:spcPct val="0"/>
                </a:spcBef>
              </a:pPr>
              <a:t>31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E5454-205F-4D93-B739-31613401B65E}" type="datetimeFigureOut">
              <a:rPr lang="ko-KR" altLang="en-US" smtClean="0"/>
              <a:pPr/>
              <a:t>2019-08-16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D195-4E3F-4EF9-85CB-80DB119117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E5454-205F-4D93-B739-31613401B65E}" type="datetimeFigureOut">
              <a:rPr lang="ko-KR" altLang="en-US" smtClean="0"/>
              <a:pPr/>
              <a:t>2019-08-16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D195-4E3F-4EF9-85CB-80DB119117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E5454-205F-4D93-B739-31613401B65E}" type="datetimeFigureOut">
              <a:rPr lang="ko-KR" altLang="en-US" smtClean="0"/>
              <a:pPr/>
              <a:t>2019-08-16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D195-4E3F-4EF9-85CB-80DB119117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862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315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6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E5454-205F-4D93-B739-31613401B65E}" type="datetimeFigureOut">
              <a:rPr lang="ko-KR" altLang="en-US" smtClean="0"/>
              <a:pPr/>
              <a:t>2019-08-16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D195-4E3F-4EF9-85CB-80DB119117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E5454-205F-4D93-B739-31613401B65E}" type="datetimeFigureOut">
              <a:rPr lang="ko-KR" altLang="en-US" smtClean="0"/>
              <a:pPr/>
              <a:t>2019-08-16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D195-4E3F-4EF9-85CB-80DB119117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E5454-205F-4D93-B739-31613401B65E}" type="datetimeFigureOut">
              <a:rPr lang="ko-KR" altLang="en-US" smtClean="0"/>
              <a:pPr/>
              <a:t>2019-08-16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D195-4E3F-4EF9-85CB-80DB119117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E5454-205F-4D93-B739-31613401B65E}" type="datetimeFigureOut">
              <a:rPr lang="ko-KR" altLang="en-US" smtClean="0"/>
              <a:pPr/>
              <a:t>2019-08-16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D195-4E3F-4EF9-85CB-80DB119117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E5454-205F-4D93-B739-31613401B65E}" type="datetimeFigureOut">
              <a:rPr lang="ko-KR" altLang="en-US" smtClean="0"/>
              <a:pPr/>
              <a:t>2019-08-16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D195-4E3F-4EF9-85CB-80DB119117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E5454-205F-4D93-B739-31613401B65E}" type="datetimeFigureOut">
              <a:rPr lang="ko-KR" altLang="en-US" smtClean="0"/>
              <a:pPr/>
              <a:t>2019-08-16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D195-4E3F-4EF9-85CB-80DB119117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E5454-205F-4D93-B739-31613401B65E}" type="datetimeFigureOut">
              <a:rPr lang="ko-KR" altLang="en-US" smtClean="0"/>
              <a:pPr/>
              <a:t>2019-08-16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D195-4E3F-4EF9-85CB-80DB119117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E5454-205F-4D93-B739-31613401B65E}" type="datetimeFigureOut">
              <a:rPr lang="ko-KR" altLang="en-US" smtClean="0"/>
              <a:pPr/>
              <a:t>2019-08-16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D195-4E3F-4EF9-85CB-80DB119117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E5454-205F-4D93-B739-31613401B65E}" type="datetimeFigureOut">
              <a:rPr lang="ko-KR" altLang="en-US" smtClean="0"/>
              <a:pPr/>
              <a:t>2019-08-16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ED195-4E3F-4EF9-85CB-80DB1191171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mailto:hs030224@cns-link.co.kr" TargetMode="External"/><Relationship Id="rId4" Type="http://schemas.openxmlformats.org/officeDocument/2006/relationships/hyperlink" Target="http://www.samjings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emf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emf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wmf"/><Relationship Id="rId11" Type="http://schemas.openxmlformats.org/officeDocument/2006/relationships/image" Target="../media/image46.jpeg"/><Relationship Id="rId5" Type="http://schemas.openxmlformats.org/officeDocument/2006/relationships/image" Target="../media/image40.emf"/><Relationship Id="rId15" Type="http://schemas.openxmlformats.org/officeDocument/2006/relationships/image" Target="../media/image50.png"/><Relationship Id="rId10" Type="http://schemas.openxmlformats.org/officeDocument/2006/relationships/image" Target="../media/image45.jpeg"/><Relationship Id="rId4" Type="http://schemas.openxmlformats.org/officeDocument/2006/relationships/image" Target="../media/image39.emf"/><Relationship Id="rId9" Type="http://schemas.openxmlformats.org/officeDocument/2006/relationships/image" Target="../media/image44.jpeg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image" Target="../media/image59.jpeg"/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3" Type="http://schemas.openxmlformats.org/officeDocument/2006/relationships/image" Target="../media/image54.jpeg"/><Relationship Id="rId21" Type="http://schemas.openxmlformats.org/officeDocument/2006/relationships/image" Target="../media/image67.png"/><Relationship Id="rId7" Type="http://schemas.openxmlformats.org/officeDocument/2006/relationships/image" Target="../media/image39.emf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1.jpeg"/><Relationship Id="rId2" Type="http://schemas.openxmlformats.org/officeDocument/2006/relationships/image" Target="../media/image53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emf"/><Relationship Id="rId11" Type="http://schemas.openxmlformats.org/officeDocument/2006/relationships/image" Target="../media/image57.jpeg"/><Relationship Id="rId24" Type="http://schemas.openxmlformats.org/officeDocument/2006/relationships/image" Target="../media/image70.jpeg"/><Relationship Id="rId5" Type="http://schemas.openxmlformats.org/officeDocument/2006/relationships/image" Target="../media/image37.emf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10" Type="http://schemas.openxmlformats.org/officeDocument/2006/relationships/image" Target="../media/image56.wmf"/><Relationship Id="rId19" Type="http://schemas.openxmlformats.org/officeDocument/2006/relationships/image" Target="../media/image65.jpeg"/><Relationship Id="rId4" Type="http://schemas.openxmlformats.org/officeDocument/2006/relationships/image" Target="../media/image41.wmf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76.png"/><Relationship Id="rId18" Type="http://schemas.openxmlformats.org/officeDocument/2006/relationships/image" Target="../media/image57.jpeg"/><Relationship Id="rId3" Type="http://schemas.openxmlformats.org/officeDocument/2006/relationships/image" Target="../media/image74.png"/><Relationship Id="rId21" Type="http://schemas.openxmlformats.org/officeDocument/2006/relationships/image" Target="../media/image82.png"/><Relationship Id="rId7" Type="http://schemas.openxmlformats.org/officeDocument/2006/relationships/image" Target="../media/image41.wmf"/><Relationship Id="rId12" Type="http://schemas.openxmlformats.org/officeDocument/2006/relationships/image" Target="../media/image55.png"/><Relationship Id="rId17" Type="http://schemas.openxmlformats.org/officeDocument/2006/relationships/image" Target="../media/image56.wmf"/><Relationship Id="rId2" Type="http://schemas.openxmlformats.org/officeDocument/2006/relationships/image" Target="../media/image73.png"/><Relationship Id="rId16" Type="http://schemas.openxmlformats.org/officeDocument/2006/relationships/image" Target="../media/image79.jpe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11" Type="http://schemas.openxmlformats.org/officeDocument/2006/relationships/image" Target="../media/image40.emf"/><Relationship Id="rId24" Type="http://schemas.openxmlformats.org/officeDocument/2006/relationships/image" Target="../media/image85.png"/><Relationship Id="rId5" Type="http://schemas.openxmlformats.org/officeDocument/2006/relationships/image" Target="../media/image53.png"/><Relationship Id="rId15" Type="http://schemas.openxmlformats.org/officeDocument/2006/relationships/image" Target="../media/image78.jpeg"/><Relationship Id="rId23" Type="http://schemas.openxmlformats.org/officeDocument/2006/relationships/image" Target="../media/image84.png"/><Relationship Id="rId10" Type="http://schemas.openxmlformats.org/officeDocument/2006/relationships/image" Target="../media/image39.emf"/><Relationship Id="rId19" Type="http://schemas.openxmlformats.org/officeDocument/2006/relationships/image" Target="../media/image80.jpeg"/><Relationship Id="rId4" Type="http://schemas.openxmlformats.org/officeDocument/2006/relationships/image" Target="../media/image75.png"/><Relationship Id="rId9" Type="http://schemas.openxmlformats.org/officeDocument/2006/relationships/image" Target="../media/image38.emf"/><Relationship Id="rId14" Type="http://schemas.openxmlformats.org/officeDocument/2006/relationships/image" Target="../media/image77.png"/><Relationship Id="rId22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://192.168.10.254/homeadmin.asp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jbkim@cns-link.co.kr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jhn@cns-link.co.kr" TargetMode="External"/><Relationship Id="rId5" Type="http://schemas.openxmlformats.org/officeDocument/2006/relationships/hyperlink" Target="mailto:yhkim@cns-link.co.kr" TargetMode="External"/><Relationship Id="rId4" Type="http://schemas.openxmlformats.org/officeDocument/2006/relationships/hyperlink" Target="mailto:stkim@cns-link.co.k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7400"/>
            <a:ext cx="9144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2483768" y="261218"/>
            <a:ext cx="7772400" cy="2519710"/>
          </a:xfrm>
          <a:prstGeom prst="rect">
            <a:avLst/>
          </a:prstGeom>
        </p:spPr>
        <p:txBody>
          <a:bodyPr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en-US" altLang="ko-KR" sz="4000" b="1" dirty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kumimoji="0" lang="en-US" altLang="ko-KR" sz="4000" b="1" dirty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kumimoji="0" lang="ko-KR" altLang="en-US" sz="4000" b="1" dirty="0">
              <a:solidFill>
                <a:schemeClr val="bg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292" name="직사각형 12"/>
          <p:cNvSpPr>
            <a:spLocks noChangeArrowheads="1"/>
          </p:cNvSpPr>
          <p:nvPr/>
        </p:nvSpPr>
        <p:spPr bwMode="auto">
          <a:xfrm>
            <a:off x="7308850" y="836613"/>
            <a:ext cx="1782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400" b="1" dirty="0">
                <a:solidFill>
                  <a:schemeClr val="bg1"/>
                </a:solidFill>
                <a:latin typeface="맑은 고딕" pitchFamily="50" charset="-127"/>
              </a:rPr>
              <a:t>www.cns-link.co.kr</a:t>
            </a:r>
            <a:endParaRPr lang="ko-KR" altLang="en-US" sz="1400" b="1" dirty="0">
              <a:solidFill>
                <a:schemeClr val="bg1"/>
              </a:solidFill>
              <a:latin typeface="맑은 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806825" y="1282700"/>
            <a:ext cx="5292725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20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CNR-L300W</a:t>
            </a:r>
            <a:endParaRPr lang="ko-KR" altLang="en-US" sz="20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788588" y="3314014"/>
            <a:ext cx="4929188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3600" b="1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LTE Router </a:t>
            </a:r>
            <a:r>
              <a:rPr lang="ko-KR" altLang="en-US" sz="3600" b="1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제품</a:t>
            </a:r>
            <a:r>
              <a:rPr kumimoji="0" lang="ko-KR" altLang="en-US" sz="3600" b="1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 소개서</a:t>
            </a:r>
            <a:r>
              <a:rPr kumimoji="0" lang="en-US" altLang="ko-KR" sz="3600" b="1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12296" name="직사각형 1"/>
          <p:cNvSpPr>
            <a:spLocks noChangeArrowheads="1"/>
          </p:cNvSpPr>
          <p:nvPr/>
        </p:nvSpPr>
        <p:spPr bwMode="auto">
          <a:xfrm>
            <a:off x="3967182" y="4943169"/>
            <a:ext cx="45720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ko-KR" sz="1400" b="1" dirty="0">
                <a:latin typeface="나눔고딕" pitchFamily="50" charset="-127"/>
                <a:ea typeface="나눔고딕" pitchFamily="50" charset="-127"/>
              </a:rPr>
              <a:t>주</a:t>
            </a:r>
            <a:r>
              <a:rPr lang="en-US" altLang="ko-KR" sz="1400" b="1" dirty="0"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ko-KR" sz="1400" b="1" dirty="0" err="1">
                <a:latin typeface="나눔고딕" pitchFamily="50" charset="-127"/>
                <a:ea typeface="나눔고딕" pitchFamily="50" charset="-127"/>
              </a:rPr>
              <a:t>씨앤에스링크</a:t>
            </a:r>
            <a:endParaRPr lang="ko-KR" altLang="ko-KR" sz="1400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경기도 성남시 중원구 </a:t>
            </a:r>
            <a:r>
              <a:rPr lang="ko-KR" altLang="en-US" sz="1200" b="1" dirty="0" err="1">
                <a:latin typeface="나눔고딕" pitchFamily="50" charset="-127"/>
                <a:ea typeface="나눔고딕" pitchFamily="50" charset="-127"/>
              </a:rPr>
              <a:t>사기막골로</a:t>
            </a:r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200" b="1" dirty="0">
                <a:latin typeface="나눔고딕" pitchFamily="50" charset="-127"/>
                <a:ea typeface="나눔고딕" pitchFamily="50" charset="-127"/>
              </a:rPr>
              <a:t>105</a:t>
            </a:r>
            <a:r>
              <a:rPr lang="ko-KR" altLang="en-US" sz="1200" b="1" dirty="0" err="1">
                <a:latin typeface="나눔고딕" pitchFamily="50" charset="-127"/>
                <a:ea typeface="나눔고딕" pitchFamily="50" charset="-127"/>
              </a:rPr>
              <a:t>번길</a:t>
            </a:r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200" b="1" dirty="0">
                <a:latin typeface="나눔고딕" pitchFamily="50" charset="-127"/>
                <a:ea typeface="나눔고딕" pitchFamily="50" charset="-127"/>
              </a:rPr>
              <a:t>27 316</a:t>
            </a:r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호</a:t>
            </a:r>
            <a:endParaRPr lang="en-US" altLang="ko-KR" sz="1200" b="1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200" b="1" dirty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상대원동</a:t>
            </a:r>
            <a:r>
              <a:rPr lang="en-US" altLang="ko-KR" sz="1200" b="1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중앙인더스피아</a:t>
            </a:r>
            <a:r>
              <a:rPr lang="en-US" altLang="ko-KR" sz="1200" b="1" dirty="0"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차</a:t>
            </a:r>
            <a:r>
              <a:rPr lang="en-US" altLang="ko-KR" sz="1200" b="1" dirty="0"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1200" b="1" dirty="0">
                <a:solidFill>
                  <a:srgbClr val="0033CC"/>
                </a:solidFill>
                <a:latin typeface="나눔고딕" pitchFamily="50" charset="-127"/>
                <a:ea typeface="나눔고딕" pitchFamily="50" charset="-127"/>
              </a:rPr>
              <a:t>홈페이지</a:t>
            </a:r>
            <a:r>
              <a:rPr lang="en-US" altLang="ko-KR" sz="1200" b="1" dirty="0">
                <a:solidFill>
                  <a:srgbClr val="0033CC"/>
                </a:solidFill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en-US" altLang="ko-KR" sz="1200" b="1" u="sng" dirty="0">
                <a:solidFill>
                  <a:srgbClr val="0033CC"/>
                </a:solidFill>
                <a:latin typeface="나눔고딕" pitchFamily="50" charset="-127"/>
                <a:ea typeface="나눔고딕" pitchFamily="50" charset="-127"/>
                <a:hlinkClick r:id="rId4"/>
              </a:rPr>
              <a:t>www.cns-link.co.kr</a:t>
            </a:r>
            <a:endParaRPr lang="en-US" altLang="ko-KR" sz="1200" b="1" dirty="0">
              <a:solidFill>
                <a:srgbClr val="0033CC"/>
              </a:solidFill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200" b="1" dirty="0">
                <a:solidFill>
                  <a:srgbClr val="0033CC"/>
                </a:solidFill>
                <a:latin typeface="나눔고딕" pitchFamily="50" charset="-127"/>
                <a:ea typeface="나눔고딕" pitchFamily="50" charset="-127"/>
              </a:rPr>
              <a:t>Tel : 070-8786-6432 / Fax : 031-706-0256</a:t>
            </a:r>
            <a:endParaRPr lang="ko-KR" altLang="ko-KR" sz="1200" b="1" dirty="0">
              <a:solidFill>
                <a:srgbClr val="0033CC"/>
              </a:solidFill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200" b="1" dirty="0">
                <a:solidFill>
                  <a:srgbClr val="0033CC"/>
                </a:solidFill>
                <a:latin typeface="나눔고딕" pitchFamily="50" charset="-127"/>
                <a:ea typeface="나눔고딕" pitchFamily="50" charset="-127"/>
              </a:rPr>
              <a:t>E-Mail : </a:t>
            </a:r>
            <a:r>
              <a:rPr lang="en-US" altLang="ko-KR" sz="1200" b="1" u="sng" dirty="0">
                <a:solidFill>
                  <a:srgbClr val="0033CC"/>
                </a:solidFill>
                <a:latin typeface="나눔고딕" pitchFamily="50" charset="-127"/>
                <a:ea typeface="나눔고딕" pitchFamily="50" charset="-127"/>
                <a:hlinkClick r:id="rId5"/>
              </a:rPr>
              <a:t>hs030224@cns-link.co.kr</a:t>
            </a:r>
            <a:endParaRPr lang="ko-KR" altLang="en-US" sz="1200" b="1" dirty="0">
              <a:solidFill>
                <a:srgbClr val="0033CC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64201"/>
            <a:ext cx="2642554" cy="242098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157192"/>
            <a:ext cx="1885350" cy="57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8" y="5813926"/>
            <a:ext cx="1893052" cy="56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378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109"/>
          <p:cNvSpPr txBox="1">
            <a:spLocks noChangeArrowheads="1"/>
          </p:cNvSpPr>
          <p:nvPr/>
        </p:nvSpPr>
        <p:spPr bwMode="auto">
          <a:xfrm>
            <a:off x="141362" y="116632"/>
            <a:ext cx="3782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lvl="1">
              <a:defRPr/>
            </a:pPr>
            <a:r>
              <a:rPr kumimoji="0" lang="en-US" altLang="ko-KR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kumimoji="0" lang="ko-KR" altLang="en-US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제품소개</a:t>
            </a:r>
            <a:r>
              <a:rPr kumimoji="0" lang="en-US" altLang="ko-KR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[CNR-L300W]</a:t>
            </a:r>
          </a:p>
        </p:txBody>
      </p:sp>
      <p:cxnSp>
        <p:nvCxnSpPr>
          <p:cNvPr id="38" name="직선 연결선 37"/>
          <p:cNvCxnSpPr/>
          <p:nvPr/>
        </p:nvCxnSpPr>
        <p:spPr>
          <a:xfrm>
            <a:off x="250825" y="476250"/>
            <a:ext cx="871378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886259"/>
              </p:ext>
            </p:extLst>
          </p:nvPr>
        </p:nvGraphicFramePr>
        <p:xfrm>
          <a:off x="368300" y="476672"/>
          <a:ext cx="8596313" cy="6359102"/>
        </p:xfrm>
        <a:graphic>
          <a:graphicData uri="http://schemas.openxmlformats.org/drawingml/2006/table">
            <a:tbl>
              <a:tblPr/>
              <a:tblGrid>
                <a:gridCol w="15166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15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7681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36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Section</a:t>
                      </a:r>
                      <a:endParaRPr kumimoji="0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Description</a:t>
                      </a: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3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LTE</a:t>
                      </a:r>
                    </a:p>
                  </a:txBody>
                  <a:tcPr marL="91444" marR="9144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페가수스 </a:t>
                      </a: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WDLX-LU20xx-F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(Module)</a:t>
                      </a: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rgbClr val="0033CC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LTE Release 9 Category 4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850MHz(Band5) / 2.6GHz(Band7) Dual Band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Arial" pitchFamily="34" charset="0"/>
                        </a:rPr>
                        <a:t>GCT GDM7243S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 Engine</a:t>
                      </a:r>
                      <a:endParaRPr kumimoji="0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3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WIFI</a:t>
                      </a:r>
                    </a:p>
                  </a:txBody>
                  <a:tcPr marL="91444" marR="9144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IEEE 802.11b/g/n</a:t>
                      </a: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Single SSID, Open/Share/Auto/WPA-PSK/WPA2-PSK</a:t>
                      </a:r>
                      <a:endParaRPr kumimoji="0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3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GPS</a:t>
                      </a:r>
                    </a:p>
                  </a:txBody>
                  <a:tcPr marL="91444" marR="9144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Ubx-7020KT</a:t>
                      </a: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Ublox</a:t>
                      </a:r>
                      <a:r>
                        <a:rPr kumimoji="0" lang="en-US" altLang="ko-K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7(8) with Autonomous</a:t>
                      </a: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3642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CPU Part</a:t>
                      </a:r>
                    </a:p>
                  </a:txBody>
                  <a:tcPr marL="91444" marR="9144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CPU</a:t>
                      </a: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RT3352(</a:t>
                      </a:r>
                      <a:r>
                        <a:rPr kumimoji="0" lang="en-US" altLang="ko-KR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Ralink</a:t>
                      </a: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</a:t>
                      </a:r>
                      <a:endParaRPr kumimoji="0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36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Flash ROM/RAM(-40 ~95℃) </a:t>
                      </a: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Serial Flash 64Mbit_8Mbyte/1Gbit_128Mbyte F-die DDR2 </a:t>
                      </a:r>
                      <a:endParaRPr kumimoji="0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36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OS</a:t>
                      </a: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Linux 2.6.21</a:t>
                      </a: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3642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I/O</a:t>
                      </a:r>
                    </a:p>
                  </a:txBody>
                  <a:tcPr marL="91444" marR="9144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Ethernet </a:t>
                      </a:r>
                      <a:r>
                        <a:rPr lang="en-US" altLang="ko-KR" sz="9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Wireless Switch</a:t>
                      </a:r>
                      <a:endParaRPr kumimoji="0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1-Port Ethernet </a:t>
                      </a:r>
                      <a:r>
                        <a:rPr lang="en-US" altLang="ko-KR" sz="9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Switch, </a:t>
                      </a: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(RJ45 </a:t>
                      </a:r>
                      <a:r>
                        <a:rPr lang="en-US" altLang="ko-KR" sz="9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Ethernet/IP</a:t>
                      </a: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) , Port Extension Option, 5VDC POE</a:t>
                      </a:r>
                      <a:endParaRPr kumimoji="0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36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GPS</a:t>
                      </a: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Ublox7, SMA Connector(Default) </a:t>
                      </a:r>
                      <a:endParaRPr kumimoji="0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364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체" pitchFamily="49" charset="-127"/>
                        <a:ea typeface="굴림체" pitchFamily="49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UART/RS232</a:t>
                      </a: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UART/RS232(Dip-sub 9-pin)/TTL(Option), Modem Debug</a:t>
                      </a:r>
                      <a:endParaRPr kumimoji="0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36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USB</a:t>
                      </a: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USB 2.0</a:t>
                      </a:r>
                      <a:endParaRPr kumimoji="0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36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GPIO(2-Port)</a:t>
                      </a: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IN/OUT Terminal Block(Sensor Interface)</a:t>
                      </a:r>
                      <a:endParaRPr kumimoji="0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364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altLang="ko-KR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굴림체" pitchFamily="49" charset="-127"/>
                        <a:ea typeface="굴림체" pitchFamily="49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SIM</a:t>
                      </a: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PUSH Type USIM</a:t>
                      </a:r>
                      <a:endParaRPr kumimoji="0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3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Indicator</a:t>
                      </a:r>
                    </a:p>
                  </a:txBody>
                  <a:tcPr marL="91444" marR="9144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4-LED/2-Ethernet LED</a:t>
                      </a: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Power, CPU States, </a:t>
                      </a:r>
                      <a:r>
                        <a:rPr kumimoji="0" lang="en-US" altLang="ko-KR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WiFi</a:t>
                      </a: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, LTE, Ethernet LED</a:t>
                      </a: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3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Power</a:t>
                      </a:r>
                    </a:p>
                  </a:txBody>
                  <a:tcPr marL="91444" marR="9144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Power input</a:t>
                      </a:r>
                      <a:endParaRPr kumimoji="0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5VDC/2A  Lock Type Adaptor or 12~36VDC </a:t>
                      </a:r>
                      <a:r>
                        <a:rPr kumimoji="0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차량용 </a:t>
                      </a:r>
                      <a:r>
                        <a:rPr kumimoji="0" lang="ko-KR" alt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시거</a:t>
                      </a:r>
                      <a:r>
                        <a:rPr kumimoji="0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 </a:t>
                      </a: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Type</a:t>
                      </a:r>
                      <a:endParaRPr kumimoji="0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3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Data Speed</a:t>
                      </a:r>
                    </a:p>
                  </a:txBody>
                  <a:tcPr marL="91444" marR="9144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altLang="ko-KR" sz="9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Data Transfer Rate</a:t>
                      </a:r>
                      <a:endParaRPr kumimoji="0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altLang="ko-KR" sz="9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150Mbps DL</a:t>
                      </a:r>
                      <a:r>
                        <a:rPr lang="en-US" altLang="ko-KR" sz="900" b="1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 / </a:t>
                      </a:r>
                      <a:r>
                        <a:rPr lang="en-US" altLang="ko-KR" sz="9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50Mbps UL</a:t>
                      </a:r>
                      <a:r>
                        <a:rPr lang="en-US" altLang="ko-KR" sz="900" b="1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 (Idle)</a:t>
                      </a:r>
                      <a:endParaRPr kumimoji="0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13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Web server</a:t>
                      </a:r>
                    </a:p>
                  </a:txBody>
                  <a:tcPr marL="91444" marR="9144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IP &amp; APN Setting</a:t>
                      </a: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LTE Network Condition Check &amp; IP Setting</a:t>
                      </a:r>
                      <a:endParaRPr kumimoji="0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27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NMS</a:t>
                      </a:r>
                    </a:p>
                  </a:txBody>
                  <a:tcPr marL="91444" marR="91444" marT="45699" marB="45699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NMS </a:t>
                      </a:r>
                      <a:r>
                        <a:rPr kumimoji="0" lang="ko-KR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원격 관리</a:t>
                      </a:r>
                      <a:endParaRPr kumimoji="0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동작</a:t>
                      </a: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상태확인</a:t>
                      </a: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/Reset/</a:t>
                      </a:r>
                      <a:r>
                        <a:rPr lang="ko-KR" altLang="en-US" sz="10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펌웨어</a:t>
                      </a:r>
                      <a:r>
                        <a:rPr lang="ko-KR" altLang="en-US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업그레이드</a:t>
                      </a: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/Log </a:t>
                      </a:r>
                      <a:r>
                        <a:rPr lang="ko-KR" altLang="en-US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리스트 확인</a:t>
                      </a:r>
                      <a:r>
                        <a:rPr lang="en-US" altLang="ko-KR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1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그룹관리 등</a:t>
                      </a:r>
                      <a:endParaRPr kumimoji="0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marT="45699" marB="456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5212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Function</a:t>
                      </a:r>
                    </a:p>
                  </a:txBody>
                  <a:tcPr marL="91444" marR="9144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Internet &amp; M2M Service</a:t>
                      </a: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DDNS, Port Forwarding, DMZ,  Firewall, </a:t>
                      </a:r>
                      <a:r>
                        <a:rPr lang="en-US" altLang="ko-KR" sz="900" b="1" i="0" u="none" strike="noStrike" kern="1200" baseline="0" dirty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  <a:cs typeface="+mn-cs"/>
                        </a:rPr>
                        <a:t>IP/Port Filtering, </a:t>
                      </a:r>
                      <a:r>
                        <a:rPr kumimoji="0" lang="ko-KR" alt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공인 </a:t>
                      </a: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IP, </a:t>
                      </a:r>
                      <a:r>
                        <a:rPr kumimoji="0" lang="en-US" altLang="ko-KR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Wifi</a:t>
                      </a: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AP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DHCP server, NAT, UPnP server, VPN Pass through, </a:t>
                      </a:r>
                      <a:r>
                        <a:rPr lang="en-US" altLang="ko-KR" sz="900" b="1" dirty="0" err="1">
                          <a:solidFill>
                            <a:srgbClr val="0033CC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Secuway</a:t>
                      </a:r>
                      <a:r>
                        <a:rPr lang="en-US" altLang="ko-KR" sz="900" b="1" dirty="0">
                          <a:solidFill>
                            <a:srgbClr val="0033CC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SSL VPN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MAC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에 고정 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IP </a:t>
                      </a:r>
                      <a:r>
                        <a:rPr lang="ko-KR" altLang="en-US" sz="900" b="1" dirty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할당 기능</a:t>
                      </a:r>
                      <a:r>
                        <a:rPr lang="en-US" altLang="ko-KR" sz="900" b="1" dirty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, </a:t>
                      </a:r>
                      <a:r>
                        <a:rPr lang="en-US" altLang="ko-KR" sz="900" b="1" dirty="0">
                          <a:solidFill>
                            <a:srgbClr val="0033CC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M2M</a:t>
                      </a:r>
                      <a:r>
                        <a:rPr lang="en-US" altLang="ko-KR" sz="900" b="1" baseline="0" dirty="0">
                          <a:solidFill>
                            <a:srgbClr val="0033CC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</a:t>
                      </a:r>
                      <a:r>
                        <a:rPr lang="ko-KR" altLang="en-US" sz="900" b="1" baseline="0" dirty="0" err="1">
                          <a:solidFill>
                            <a:srgbClr val="0033CC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플렛폼</a:t>
                      </a:r>
                      <a:r>
                        <a:rPr lang="ko-KR" altLang="en-US" sz="900" b="1" baseline="0" dirty="0">
                          <a:solidFill>
                            <a:srgbClr val="0033CC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 적용</a:t>
                      </a:r>
                      <a:endParaRPr kumimoji="0" lang="ko-KR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13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altLang="zh-TW" sz="900" b="1" dirty="0">
                          <a:solidFill>
                            <a:schemeClr val="tx1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Tahoma" pitchFamily="34" charset="0"/>
                        </a:rPr>
                        <a:t>Specifications</a:t>
                      </a:r>
                      <a:endParaRPr kumimoji="0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altLang="zh-TW" sz="900" b="1" dirty="0">
                          <a:solidFill>
                            <a:schemeClr val="tx1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Mechanical</a:t>
                      </a:r>
                      <a:endParaRPr kumimoji="0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 latinLnBrk="0">
                        <a:spcBef>
                          <a:spcPts val="50"/>
                        </a:spcBef>
                        <a:buFontTx/>
                        <a:buNone/>
                      </a:pPr>
                      <a:r>
                        <a:rPr lang="en-US" altLang="zh-TW" sz="900" b="1" dirty="0">
                          <a:solidFill>
                            <a:schemeClr val="tx1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Dimensions:  94(W)  x 92(L) x 24(T) mm,  Weight: 268g</a:t>
                      </a: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13642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altLang="ko-KR" sz="900" b="0" i="0" u="none" strike="noStrike" kern="1200" baseline="0" dirty="0">
                          <a:solidFill>
                            <a:schemeClr val="tx1"/>
                          </a:solidFill>
                          <a:latin typeface="나눔고딕 ExtraBold" pitchFamily="50" charset="-127"/>
                          <a:ea typeface="나눔고딕 ExtraBold" pitchFamily="50" charset="-127"/>
                          <a:cs typeface="+mn-cs"/>
                        </a:rPr>
                        <a:t>Environment</a:t>
                      </a:r>
                      <a:endParaRPr kumimoji="0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altLang="zh-TW" sz="900" b="1" dirty="0">
                          <a:solidFill>
                            <a:schemeClr val="tx1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Operating Temperature</a:t>
                      </a:r>
                      <a:endParaRPr kumimoji="0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-20</a:t>
                      </a:r>
                      <a:r>
                        <a:rPr lang="en-US" altLang="zh-TW" sz="900" b="1" baseline="30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o</a:t>
                      </a:r>
                      <a:r>
                        <a:rPr lang="en-US" altLang="zh-TW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C ~ 60</a:t>
                      </a:r>
                      <a:r>
                        <a:rPr lang="en-US" altLang="zh-TW" sz="900" b="1" baseline="30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o</a:t>
                      </a:r>
                      <a:r>
                        <a:rPr lang="en-US" altLang="zh-TW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C(</a:t>
                      </a:r>
                      <a:r>
                        <a:rPr lang="ko-KR" altLang="en-US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연구소 시험결과 </a:t>
                      </a:r>
                      <a:r>
                        <a:rPr lang="en-US" altLang="ko-KR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-30</a:t>
                      </a:r>
                      <a:r>
                        <a:rPr lang="en-US" altLang="zh-TW" sz="900" b="1" baseline="30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o</a:t>
                      </a:r>
                      <a:r>
                        <a:rPr lang="en-US" altLang="zh-TW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C ~ 80</a:t>
                      </a:r>
                      <a:r>
                        <a:rPr lang="en-US" altLang="zh-TW" sz="900" b="1" baseline="30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o</a:t>
                      </a:r>
                      <a:r>
                        <a:rPr lang="en-US" altLang="zh-TW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C (</a:t>
                      </a:r>
                      <a:r>
                        <a:rPr lang="ko-KR" altLang="en-US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以上 가능</a:t>
                      </a:r>
                      <a:r>
                        <a:rPr lang="en-US" altLang="ko-KR" sz="9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)</a:t>
                      </a:r>
                      <a:endParaRPr lang="en-US" altLang="zh-TW" sz="9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1364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altLang="zh-TW" sz="900" b="1" dirty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Storage Temperature</a:t>
                      </a:r>
                      <a:endParaRPr kumimoji="0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dirty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-30</a:t>
                      </a:r>
                      <a:r>
                        <a:rPr lang="en-US" altLang="zh-TW" sz="900" b="1" baseline="30000" dirty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o</a:t>
                      </a:r>
                      <a:r>
                        <a:rPr lang="en-US" altLang="zh-TW" sz="900" b="1" dirty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C ~ 70</a:t>
                      </a:r>
                      <a:r>
                        <a:rPr lang="en-US" altLang="zh-TW" sz="900" b="1" baseline="30000" dirty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o</a:t>
                      </a:r>
                      <a:r>
                        <a:rPr lang="en-US" altLang="zh-TW" sz="900" b="1" dirty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C</a:t>
                      </a: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1364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altLang="zh-TW" sz="900" b="1" dirty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Humidity</a:t>
                      </a:r>
                      <a:endParaRPr kumimoji="0" lang="en-US" altLang="ko-KR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dirty="0">
                          <a:solidFill>
                            <a:schemeClr val="tx1"/>
                          </a:solidFill>
                          <a:latin typeface="나눔고딕 ExtraBold" panose="020D0904000000000000" pitchFamily="50" charset="-127"/>
                          <a:ea typeface="나눔고딕 ExtraBold" panose="020D0904000000000000" pitchFamily="50" charset="-127"/>
                        </a:rPr>
                        <a:t>5% ~ 85% (non-condensing)</a:t>
                      </a: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21364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Configurations</a:t>
                      </a:r>
                    </a:p>
                  </a:txBody>
                  <a:tcPr marL="91444" marR="9144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Standard Packing</a:t>
                      </a: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dirty="0">
                          <a:solidFill>
                            <a:schemeClr val="tx1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LTE Router, Car Adaptor, Ethernet Cable, Manual, Antenna(</a:t>
                      </a:r>
                      <a:r>
                        <a:rPr lang="en-US" altLang="zh-TW" sz="900" b="1" dirty="0" err="1">
                          <a:solidFill>
                            <a:schemeClr val="tx1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LTE,Wifi</a:t>
                      </a:r>
                      <a:r>
                        <a:rPr lang="en-US" altLang="zh-TW" sz="900" b="1" dirty="0">
                          <a:solidFill>
                            <a:schemeClr val="tx1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),</a:t>
                      </a:r>
                      <a:r>
                        <a:rPr lang="en-US" altLang="zh-TW" sz="900" b="1" baseline="0" dirty="0">
                          <a:solidFill>
                            <a:schemeClr val="tx1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 bolt</a:t>
                      </a:r>
                      <a:endParaRPr lang="en-US" altLang="zh-TW" sz="900" b="1" dirty="0">
                        <a:solidFill>
                          <a:schemeClr val="tx1"/>
                        </a:solidFill>
                        <a:latin typeface="나눔고딕 ExtraBold" pitchFamily="50" charset="-127"/>
                        <a:ea typeface="나눔고딕 ExtraBold" pitchFamily="50" charset="-127"/>
                      </a:endParaRP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21364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ko-KR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고딕 ExtraBold" pitchFamily="50" charset="-127"/>
                          <a:ea typeface="나눔고딕 ExtraBold" pitchFamily="50" charset="-127"/>
                        </a:rPr>
                        <a:t>Option</a:t>
                      </a: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dirty="0">
                          <a:solidFill>
                            <a:schemeClr val="tx1"/>
                          </a:solidFill>
                          <a:latin typeface="나눔고딕 ExtraBold" pitchFamily="50" charset="-127"/>
                          <a:ea typeface="나눔고딕 ExtraBold" pitchFamily="50" charset="-127"/>
                        </a:rPr>
                        <a:t>GPS Antenna</a:t>
                      </a:r>
                    </a:p>
                  </a:txBody>
                  <a:tcPr marL="91444" marR="914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</a:tbl>
          </a:graphicData>
        </a:graphic>
      </p:graphicFrame>
      <p:pic>
        <p:nvPicPr>
          <p:cNvPr id="144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793" y="3044825"/>
            <a:ext cx="11271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970" y="980728"/>
            <a:ext cx="1414769" cy="129614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6084168" y="110426"/>
            <a:ext cx="299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defRPr/>
            </a:pP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3.2 CNR-L300W Specification</a:t>
            </a:r>
          </a:p>
        </p:txBody>
      </p:sp>
    </p:spTree>
    <p:extLst>
      <p:ext uri="{BB962C8B-B14F-4D97-AF65-F5344CB8AC3E}">
        <p14:creationId xmlns:p14="http://schemas.microsoft.com/office/powerpoint/2010/main" val="723159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직선 연결선 37"/>
          <p:cNvCxnSpPr/>
          <p:nvPr/>
        </p:nvCxnSpPr>
        <p:spPr>
          <a:xfrm>
            <a:off x="250825" y="476250"/>
            <a:ext cx="871378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79615"/>
              </p:ext>
            </p:extLst>
          </p:nvPr>
        </p:nvGraphicFramePr>
        <p:xfrm>
          <a:off x="611560" y="903288"/>
          <a:ext cx="7920038" cy="5694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60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600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27958"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91430" marR="91430" marT="45723" marB="45723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91430" marR="91430" marT="45723" marB="45723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66404"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91430" marR="91430" marT="45723" marB="45723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91430" marR="91430" marT="45723" marB="45723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83" y="981501"/>
            <a:ext cx="3206288" cy="293744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015" y="1538929"/>
            <a:ext cx="3310748" cy="189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411" y="4365104"/>
            <a:ext cx="3024336" cy="89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411" y="5279432"/>
            <a:ext cx="3024336" cy="87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7534528" y="98281"/>
            <a:ext cx="13500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defRPr/>
            </a:pP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3.3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제품사진</a:t>
            </a:r>
            <a:endParaRPr lang="en-US" altLang="ko-KR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Text Box 109"/>
          <p:cNvSpPr txBox="1">
            <a:spLocks noChangeArrowheads="1"/>
          </p:cNvSpPr>
          <p:nvPr/>
        </p:nvSpPr>
        <p:spPr bwMode="auto">
          <a:xfrm>
            <a:off x="141362" y="116632"/>
            <a:ext cx="3782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lvl="1">
              <a:defRPr/>
            </a:pPr>
            <a:r>
              <a:rPr kumimoji="0" lang="en-US" altLang="ko-KR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kumimoji="0" lang="ko-KR" altLang="en-US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제품소개</a:t>
            </a:r>
            <a:r>
              <a:rPr kumimoji="0" lang="en-US" altLang="ko-KR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[CNR-L300W]</a:t>
            </a:r>
          </a:p>
        </p:txBody>
      </p:sp>
      <p:pic>
        <p:nvPicPr>
          <p:cNvPr id="19476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39" y="4365104"/>
            <a:ext cx="3326334" cy="184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65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/>
        </p:nvCxnSpPr>
        <p:spPr>
          <a:xfrm>
            <a:off x="250825" y="548680"/>
            <a:ext cx="871378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6058405"/>
            <a:ext cx="1479235" cy="799595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39" y="1268760"/>
            <a:ext cx="8429625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09"/>
          <p:cNvSpPr txBox="1">
            <a:spLocks noChangeArrowheads="1"/>
          </p:cNvSpPr>
          <p:nvPr/>
        </p:nvSpPr>
        <p:spPr bwMode="auto">
          <a:xfrm>
            <a:off x="141362" y="116632"/>
            <a:ext cx="3782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lvl="1">
              <a:defRPr/>
            </a:pPr>
            <a:r>
              <a:rPr kumimoji="0" lang="en-US" altLang="ko-KR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kumimoji="0" lang="ko-KR" altLang="en-US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제품소개</a:t>
            </a:r>
            <a:r>
              <a:rPr kumimoji="0" lang="en-US" altLang="ko-KR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[CNR-L300W]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452320" y="185167"/>
            <a:ext cx="13500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defRPr/>
            </a:pP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3.4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제품구성</a:t>
            </a:r>
            <a:endParaRPr lang="en-US" altLang="ko-KR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9852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/>
          <p:cNvCxnSpPr/>
          <p:nvPr/>
        </p:nvCxnSpPr>
        <p:spPr>
          <a:xfrm>
            <a:off x="250825" y="476672"/>
            <a:ext cx="871378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모서리가 둥근 직사각형 1"/>
          <p:cNvSpPr/>
          <p:nvPr/>
        </p:nvSpPr>
        <p:spPr>
          <a:xfrm>
            <a:off x="952776" y="574562"/>
            <a:ext cx="7128792" cy="43204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rgbClr val="0033CC"/>
                </a:solidFill>
              </a:rPr>
              <a:t>기본 구성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448887"/>
              </p:ext>
            </p:extLst>
          </p:nvPr>
        </p:nvGraphicFramePr>
        <p:xfrm>
          <a:off x="960019" y="1079376"/>
          <a:ext cx="7121548" cy="1828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688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472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854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150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No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품명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수량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판매가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150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LTE Router(CNR-L300W)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</a:t>
                      </a:r>
                      <a:endParaRPr lang="ko-KR" altLang="en-US" sz="1400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+mj-lt"/>
                        </a:rPr>
                        <a:t>기본구성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150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기본 외장안테나</a:t>
                      </a:r>
                      <a:r>
                        <a:rPr lang="en-US" altLang="ko-KR" sz="1400" dirty="0"/>
                        <a:t>(</a:t>
                      </a:r>
                      <a:r>
                        <a:rPr lang="ko-KR" altLang="en-US" sz="1400" dirty="0"/>
                        <a:t>외장형 </a:t>
                      </a:r>
                      <a:r>
                        <a:rPr lang="en-US" altLang="ko-KR" sz="1400" dirty="0"/>
                        <a:t>SMA)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</a:t>
                      </a:r>
                      <a:endParaRPr lang="ko-KR" alt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150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3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Adaptor(5VDC</a:t>
                      </a:r>
                      <a:r>
                        <a:rPr lang="en-US" altLang="ko-KR" sz="1400" baseline="0" dirty="0"/>
                        <a:t> 2A)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</a:t>
                      </a:r>
                      <a:endParaRPr lang="ko-KR" alt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150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4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제품 사용자 간편 </a:t>
                      </a:r>
                      <a:r>
                        <a:rPr lang="ko-KR" altLang="en-US" sz="1400" dirty="0" err="1"/>
                        <a:t>메뉴얼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</a:t>
                      </a:r>
                      <a:endParaRPr lang="ko-KR" alt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150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5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LAN Cable(1m)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</a:t>
                      </a:r>
                      <a:endParaRPr lang="ko-KR" alt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8" name="모서리가 둥근 직사각형 7"/>
          <p:cNvSpPr/>
          <p:nvPr/>
        </p:nvSpPr>
        <p:spPr>
          <a:xfrm>
            <a:off x="952776" y="3303448"/>
            <a:ext cx="7128792" cy="45314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33CC"/>
                </a:solidFill>
                <a:latin typeface="+mj-lt"/>
              </a:rPr>
              <a:t>Option </a:t>
            </a:r>
            <a:r>
              <a:rPr lang="ko-KR" altLang="en-US" b="1" dirty="0">
                <a:solidFill>
                  <a:srgbClr val="0033CC"/>
                </a:solidFill>
                <a:latin typeface="+mj-lt"/>
              </a:rPr>
              <a:t>구성</a:t>
            </a: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152964"/>
              </p:ext>
            </p:extLst>
          </p:nvPr>
        </p:nvGraphicFramePr>
        <p:xfrm>
          <a:off x="960019" y="3835196"/>
          <a:ext cx="7140373" cy="27621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876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172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430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075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No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품           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수 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공급단가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합 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75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SMA </a:t>
                      </a:r>
                      <a:r>
                        <a:rPr lang="ko-KR" altLang="en-US" sz="1400" dirty="0"/>
                        <a:t>외장안테나 </a:t>
                      </a:r>
                      <a:r>
                        <a:rPr lang="en-US" altLang="ko-KR" sz="1400" baseline="0" dirty="0"/>
                        <a:t>Cable(SMA:SMA)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75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SMA</a:t>
                      </a:r>
                      <a:r>
                        <a:rPr lang="en-US" altLang="ko-KR" sz="1400" baseline="0" dirty="0"/>
                        <a:t> </a:t>
                      </a:r>
                      <a:r>
                        <a:rPr lang="ko-KR" altLang="en-US" sz="1400" baseline="0" dirty="0"/>
                        <a:t>자석식 소형 </a:t>
                      </a:r>
                      <a:r>
                        <a:rPr lang="ko-KR" altLang="en-US" sz="1400" dirty="0"/>
                        <a:t>외장안테나</a:t>
                      </a:r>
                      <a:r>
                        <a:rPr lang="en-US" altLang="ko-KR" sz="1400" baseline="0" dirty="0"/>
                        <a:t>(SMA:</a:t>
                      </a:r>
                      <a:r>
                        <a:rPr lang="ko-KR" altLang="en-US" sz="1400" baseline="0" dirty="0"/>
                        <a:t>자석식</a:t>
                      </a:r>
                      <a:r>
                        <a:rPr lang="en-US" altLang="ko-KR" sz="1400" baseline="0" dirty="0"/>
                        <a:t>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75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3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SMA</a:t>
                      </a:r>
                      <a:r>
                        <a:rPr lang="en-US" altLang="ko-KR" sz="1400" baseline="0" dirty="0"/>
                        <a:t> </a:t>
                      </a:r>
                      <a:r>
                        <a:rPr lang="ko-KR" altLang="en-US" sz="1400" baseline="0" dirty="0"/>
                        <a:t>자석식 고성능 </a:t>
                      </a:r>
                      <a:r>
                        <a:rPr lang="ko-KR" altLang="en-US" sz="1400" dirty="0"/>
                        <a:t>외장안테나</a:t>
                      </a:r>
                      <a:r>
                        <a:rPr lang="en-US" altLang="ko-KR" sz="1400" baseline="0" dirty="0"/>
                        <a:t>(SMA:</a:t>
                      </a:r>
                      <a:r>
                        <a:rPr lang="ko-KR" altLang="en-US" sz="1400" baseline="0" dirty="0"/>
                        <a:t>자석식</a:t>
                      </a:r>
                      <a:r>
                        <a:rPr lang="en-US" altLang="ko-KR" sz="1400" baseline="0" dirty="0"/>
                        <a:t>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2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75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4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차량용 전원공급장치 </a:t>
                      </a:r>
                      <a:r>
                        <a:rPr lang="en-US" altLang="ko-KR" sz="1400" dirty="0"/>
                        <a:t>(36VDC</a:t>
                      </a:r>
                      <a:r>
                        <a:rPr lang="en-US" altLang="ko-KR" sz="1400" baseline="0" dirty="0"/>
                        <a:t> 2A)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75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5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Down Trans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75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6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/>
                        <a:t>GPS</a:t>
                      </a:r>
                      <a:r>
                        <a:rPr lang="en-US" altLang="ko-KR" sz="1400" baseline="0" dirty="0"/>
                        <a:t> </a:t>
                      </a:r>
                      <a:r>
                        <a:rPr lang="en-US" altLang="ko-KR" sz="1400" dirty="0"/>
                        <a:t>Option(with Antenna)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274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7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err="1"/>
                        <a:t>WiFi</a:t>
                      </a:r>
                      <a:r>
                        <a:rPr lang="en-US" altLang="ko-KR" sz="1400" dirty="0"/>
                        <a:t> Option(with Antenna)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274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8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/>
                        <a:t>고정용</a:t>
                      </a:r>
                      <a:r>
                        <a:rPr lang="en-US" altLang="ko-KR" sz="1400" dirty="0"/>
                        <a:t> </a:t>
                      </a:r>
                      <a:r>
                        <a:rPr lang="ko-KR" altLang="en-US" sz="1400" dirty="0" err="1"/>
                        <a:t>브라켓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1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971634" y="2988412"/>
            <a:ext cx="970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VAT</a:t>
            </a:r>
            <a:r>
              <a:rPr lang="ko-KR" altLang="en-US" sz="1600" b="1" dirty="0"/>
              <a:t>별도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6700182" y="85854"/>
            <a:ext cx="21210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3.5 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가격구성</a:t>
            </a: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(Option)</a:t>
            </a:r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 Box 109"/>
          <p:cNvSpPr txBox="1">
            <a:spLocks noChangeArrowheads="1"/>
          </p:cNvSpPr>
          <p:nvPr/>
        </p:nvSpPr>
        <p:spPr bwMode="auto">
          <a:xfrm>
            <a:off x="213370" y="116632"/>
            <a:ext cx="3782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lvl="1">
              <a:defRPr/>
            </a:pPr>
            <a:r>
              <a:rPr kumimoji="0" lang="en-US" altLang="ko-KR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kumimoji="0" lang="ko-KR" altLang="en-US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제품소개</a:t>
            </a:r>
            <a:r>
              <a:rPr kumimoji="0" lang="en-US" altLang="ko-KR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[CNR-L300W]</a:t>
            </a:r>
          </a:p>
        </p:txBody>
      </p:sp>
    </p:spTree>
    <p:extLst>
      <p:ext uri="{BB962C8B-B14F-4D97-AF65-F5344CB8AC3E}">
        <p14:creationId xmlns:p14="http://schemas.microsoft.com/office/powerpoint/2010/main" val="1145992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109"/>
          <p:cNvSpPr txBox="1">
            <a:spLocks noChangeArrowheads="1"/>
          </p:cNvSpPr>
          <p:nvPr/>
        </p:nvSpPr>
        <p:spPr bwMode="auto">
          <a:xfrm>
            <a:off x="34925" y="44450"/>
            <a:ext cx="90015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3. </a:t>
            </a:r>
            <a:r>
              <a:rPr kumimoji="0" lang="ko-KR" altLang="en-US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제품소개</a:t>
            </a:r>
            <a:r>
              <a:rPr kumimoji="0"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[CNR-L350W]</a:t>
            </a:r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20" name="직선 연결선 19"/>
          <p:cNvCxnSpPr/>
          <p:nvPr/>
        </p:nvCxnSpPr>
        <p:spPr>
          <a:xfrm>
            <a:off x="250825" y="500422"/>
            <a:ext cx="871378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그룹 3"/>
          <p:cNvGrpSpPr/>
          <p:nvPr/>
        </p:nvGrpSpPr>
        <p:grpSpPr>
          <a:xfrm>
            <a:off x="323528" y="856312"/>
            <a:ext cx="5772150" cy="991235"/>
            <a:chOff x="1331640" y="1883669"/>
            <a:chExt cx="5772150" cy="991235"/>
          </a:xfrm>
        </p:grpSpPr>
        <p:pic>
          <p:nvPicPr>
            <p:cNvPr id="14" name="그림 13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1883669"/>
              <a:ext cx="5772150" cy="9912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" name="직사각형 2"/>
            <p:cNvSpPr/>
            <p:nvPr/>
          </p:nvSpPr>
          <p:spPr>
            <a:xfrm>
              <a:off x="3800573" y="1967574"/>
              <a:ext cx="12346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200" dirty="0"/>
                <a:t>차량용 </a:t>
              </a:r>
              <a:r>
                <a:rPr lang="en-US" altLang="ko-KR" sz="1200" dirty="0"/>
                <a:t>DC-DC </a:t>
              </a:r>
            </a:p>
            <a:p>
              <a:pPr algn="ctr"/>
              <a:r>
                <a:rPr lang="ko-KR" altLang="en-US" sz="1200" dirty="0"/>
                <a:t>전원</a:t>
              </a:r>
              <a:r>
                <a:rPr lang="ko-KR" altLang="ko-KR" sz="1200" dirty="0"/>
                <a:t>지연</a:t>
              </a:r>
              <a:r>
                <a:rPr lang="en-US" altLang="ko-KR" sz="1200" dirty="0"/>
                <a:t> </a:t>
              </a:r>
            </a:p>
            <a:p>
              <a:pPr algn="ctr"/>
              <a:r>
                <a:rPr lang="ko-KR" altLang="en-US" sz="1200" dirty="0"/>
                <a:t>공급장치</a:t>
              </a: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539552" y="2134011"/>
            <a:ext cx="83529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용도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차량 시동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 OFF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 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정보 전송 후 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LTE Router 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전원이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 OFF 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되는 전원장치</a:t>
            </a: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입력전원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9VDC~36VDC  </a:t>
            </a:r>
            <a:endParaRPr lang="ko-KR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출력전원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5VDC/2A</a:t>
            </a:r>
          </a:p>
          <a:p>
            <a:pPr marL="285750" lvl="0" indent="-285750" latinLnBrk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dirty="0"/>
              <a:t>차량용 </a:t>
            </a:r>
            <a:r>
              <a:rPr lang="en-US" altLang="ko-KR" dirty="0"/>
              <a:t>DC-DC </a:t>
            </a:r>
            <a:r>
              <a:rPr lang="ko-KR" altLang="en-US" dirty="0"/>
              <a:t>전원</a:t>
            </a:r>
            <a:r>
              <a:rPr lang="ko-KR" altLang="ko-KR" dirty="0"/>
              <a:t>지연</a:t>
            </a:r>
            <a:r>
              <a:rPr lang="en-US" altLang="ko-KR" dirty="0"/>
              <a:t> </a:t>
            </a:r>
            <a:r>
              <a:rPr lang="ko-KR" altLang="en-US" dirty="0"/>
              <a:t>공급장치</a:t>
            </a:r>
            <a:r>
              <a:rPr lang="en-US" altLang="ko-KR" dirty="0"/>
              <a:t>: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endParaRPr lang="ko-KR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00100" lvl="1" indent="-342900" latinLnBrk="0">
              <a:lnSpc>
                <a:spcPct val="150000"/>
              </a:lnSpc>
              <a:buFont typeface="+mj-lt"/>
              <a:buAutoNum type="arabicParenR"/>
            </a:pP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차량 시동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 OFF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 </a:t>
            </a:r>
            <a:r>
              <a:rPr lang="ko-KR" altLang="ko-KR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상시전원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스위칭</a:t>
            </a:r>
            <a:endParaRPr lang="ko-KR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00100" lvl="1" indent="-342900" latinLnBrk="0">
              <a:lnSpc>
                <a:spcPct val="150000"/>
              </a:lnSpc>
              <a:buFont typeface="+mj-lt"/>
              <a:buAutoNum type="arabicParenR"/>
            </a:pP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Timer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또는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 FET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를 적용하여 약 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분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이상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후 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5VDC 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출력전원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 OFF</a:t>
            </a:r>
            <a:endParaRPr lang="ko-KR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00100" lvl="1" indent="-342900" latinLnBrk="0">
              <a:lnSpc>
                <a:spcPct val="150000"/>
              </a:lnSpc>
              <a:buFont typeface="+mj-lt"/>
              <a:buAutoNum type="arabicParenR"/>
            </a:pP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전원공급장치 자체전원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 OFF(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누설전류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 1mA 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미만 要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00100" lvl="1" indent="-342900" latinLnBrk="0">
              <a:lnSpc>
                <a:spcPct val="150000"/>
              </a:lnSpc>
              <a:buFont typeface="+mj-lt"/>
              <a:buAutoNum type="arabicParenR"/>
            </a:pP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차량 차량 시동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 OFF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 &gt;&gt; 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시동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 OFF 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감지정보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(5VDC)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를 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LTE Router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로 제공</a:t>
            </a:r>
          </a:p>
          <a:p>
            <a:pPr marL="800100" lvl="1" indent="-342900" latinLnBrk="0">
              <a:lnSpc>
                <a:spcPct val="150000"/>
              </a:lnSpc>
              <a:buFont typeface="+mj-lt"/>
              <a:buAutoNum type="arabicParenR"/>
            </a:pP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시동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 ON(ACC 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전원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 출력전원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 5VDC 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즉시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 ON   </a:t>
            </a:r>
            <a:endParaRPr lang="ko-KR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00100" lvl="1" indent="-342900" latinLnBrk="0">
              <a:lnSpc>
                <a:spcPct val="150000"/>
              </a:lnSpc>
              <a:buFont typeface="+mj-lt"/>
              <a:buAutoNum type="arabicParenR"/>
            </a:pPr>
            <a:r>
              <a:rPr lang="ko-KR" altLang="ko-KR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시동시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ko-KR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재부팅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방지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 5</a:t>
            </a:r>
            <a:r>
              <a:rPr lang="ko-KR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초 지연 회로가 추가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5132485" y="75228"/>
            <a:ext cx="3902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3.6 </a:t>
            </a:r>
            <a:r>
              <a:rPr lang="ko-KR" altLang="en-US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차량용 </a:t>
            </a:r>
            <a:r>
              <a:rPr lang="en-US" altLang="ko-KR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DC-DC </a:t>
            </a:r>
            <a:r>
              <a:rPr lang="ko-KR" altLang="en-US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전원</a:t>
            </a:r>
            <a:r>
              <a:rPr lang="ko-KR" altLang="ko-KR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지연</a:t>
            </a:r>
            <a:r>
              <a:rPr lang="en-US" altLang="ko-KR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공급장치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686" y="595167"/>
            <a:ext cx="2940818" cy="154953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052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yhkim\Downloads\20170221_1129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708920"/>
            <a:ext cx="4980044" cy="3735034"/>
          </a:xfrm>
          <a:prstGeom prst="rect">
            <a:avLst/>
          </a:prstGeom>
          <a:noFill/>
        </p:spPr>
      </p:pic>
      <p:pic>
        <p:nvPicPr>
          <p:cNvPr id="1030" name="Picture 6" descr="G:\20150603_CNR-L300W\old\DSC0005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240" y="1194011"/>
            <a:ext cx="4459808" cy="2883061"/>
          </a:xfrm>
          <a:prstGeom prst="rect">
            <a:avLst/>
          </a:prstGeom>
          <a:noFill/>
        </p:spPr>
      </p:pic>
      <p:sp>
        <p:nvSpPr>
          <p:cNvPr id="15" name="타원 14"/>
          <p:cNvSpPr/>
          <p:nvPr/>
        </p:nvSpPr>
        <p:spPr>
          <a:xfrm>
            <a:off x="1835696" y="1988840"/>
            <a:ext cx="1800200" cy="1440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 Box 109"/>
          <p:cNvSpPr txBox="1">
            <a:spLocks noChangeArrowheads="1"/>
          </p:cNvSpPr>
          <p:nvPr/>
        </p:nvSpPr>
        <p:spPr bwMode="auto">
          <a:xfrm>
            <a:off x="34925" y="44450"/>
            <a:ext cx="90015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lvl="1" indent="0" eaLnBrk="1" hangingPunct="1">
              <a:defRPr/>
            </a:pPr>
            <a:r>
              <a:rPr lang="en-US" altLang="ko-KR" sz="2400" b="1" dirty="0">
                <a:solidFill>
                  <a:schemeClr val="tx2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3. </a:t>
            </a:r>
            <a:r>
              <a:rPr kumimoji="0" lang="ko-KR" altLang="en-US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제품소개</a:t>
            </a:r>
            <a:r>
              <a:rPr kumimoji="0" lang="en-US" altLang="ko-KR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[CNR-L300W]                                     </a:t>
            </a:r>
            <a:r>
              <a:rPr kumimoji="0" lang="en-US" altLang="ko-KR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3.7 </a:t>
            </a:r>
            <a:r>
              <a:rPr lang="ko-KR" altLang="en-US" sz="1600" b="1" dirty="0">
                <a:solidFill>
                  <a:schemeClr val="tx2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고정용</a:t>
            </a:r>
            <a:r>
              <a:rPr lang="en-US" altLang="ko-KR" sz="1600" b="1" dirty="0">
                <a:solidFill>
                  <a:schemeClr val="tx2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 </a:t>
            </a:r>
            <a:r>
              <a:rPr lang="ko-KR" altLang="en-US" sz="1600" b="1" dirty="0" err="1">
                <a:solidFill>
                  <a:schemeClr val="tx2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브라켓</a:t>
            </a:r>
            <a:r>
              <a:rPr lang="ko-KR" altLang="en-US" sz="1600" b="1" dirty="0">
                <a:solidFill>
                  <a:schemeClr val="tx2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  <a:cs typeface="Arial" pitchFamily="34" charset="0"/>
              </a:rPr>
              <a:t> 및 전원 플러그 안전장치 </a:t>
            </a:r>
            <a:endParaRPr lang="en-US" altLang="ko-KR" sz="1600" b="1" dirty="0">
              <a:solidFill>
                <a:schemeClr val="tx2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17" name="직선 연결선 16"/>
          <p:cNvCxnSpPr>
            <a:stCxn id="15" idx="6"/>
          </p:cNvCxnSpPr>
          <p:nvPr/>
        </p:nvCxnSpPr>
        <p:spPr>
          <a:xfrm flipV="1">
            <a:off x="3635896" y="1916832"/>
            <a:ext cx="2376264" cy="7920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10672" y="1196752"/>
            <a:ext cx="2808312" cy="1112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/>
              <a:t>Locking Type Adaptor</a:t>
            </a:r>
          </a:p>
          <a:p>
            <a:pPr>
              <a:lnSpc>
                <a:spcPct val="150000"/>
              </a:lnSpc>
            </a:pPr>
            <a:r>
              <a:rPr lang="ko-KR" altLang="en-US" sz="1400" dirty="0"/>
              <a:t>하자보증기간 동안 충격 및 진동으로부터 전원차단을 방지한다</a:t>
            </a:r>
            <a:r>
              <a:rPr lang="en-US" altLang="ko-KR" sz="1400" dirty="0"/>
              <a:t>.</a:t>
            </a:r>
            <a:r>
              <a:rPr lang="ko-KR" altLang="en-US" sz="1400" dirty="0"/>
              <a:t> </a:t>
            </a:r>
            <a:endParaRPr lang="en-US" altLang="ko-KR" sz="1400" dirty="0"/>
          </a:p>
        </p:txBody>
      </p:sp>
      <p:cxnSp>
        <p:nvCxnSpPr>
          <p:cNvPr id="20" name="직선 연결선 19"/>
          <p:cNvCxnSpPr/>
          <p:nvPr/>
        </p:nvCxnSpPr>
        <p:spPr>
          <a:xfrm>
            <a:off x="250825" y="500422"/>
            <a:ext cx="871378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타원 20"/>
          <p:cNvSpPr/>
          <p:nvPr/>
        </p:nvSpPr>
        <p:spPr>
          <a:xfrm>
            <a:off x="5076056" y="5157192"/>
            <a:ext cx="1800200" cy="1440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" name="직선 연결선 21"/>
          <p:cNvCxnSpPr/>
          <p:nvPr/>
        </p:nvCxnSpPr>
        <p:spPr>
          <a:xfrm flipH="1" flipV="1">
            <a:off x="3203848" y="5445224"/>
            <a:ext cx="1944216" cy="36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모서리가 둥근 직사각형 25"/>
          <p:cNvSpPr/>
          <p:nvPr/>
        </p:nvSpPr>
        <p:spPr>
          <a:xfrm>
            <a:off x="6012160" y="1268760"/>
            <a:ext cx="2880320" cy="10801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422040" y="4797152"/>
            <a:ext cx="280831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/>
              <a:t>      고정식 </a:t>
            </a:r>
            <a:r>
              <a:rPr lang="ko-KR" altLang="en-US" b="1" dirty="0" err="1"/>
              <a:t>브라켓</a:t>
            </a:r>
            <a:endParaRPr lang="en-US" altLang="ko-KR" b="1" dirty="0"/>
          </a:p>
          <a:p>
            <a:pPr>
              <a:lnSpc>
                <a:spcPct val="150000"/>
              </a:lnSpc>
            </a:pPr>
            <a:r>
              <a:rPr lang="ko-KR" altLang="en-US" sz="1400" dirty="0"/>
              <a:t>한전</a:t>
            </a:r>
            <a:r>
              <a:rPr lang="en-US" altLang="ko-KR" sz="1400" dirty="0"/>
              <a:t>KDN DCU</a:t>
            </a:r>
            <a:r>
              <a:rPr lang="ko-KR" altLang="en-US" sz="1400" dirty="0" err="1"/>
              <a:t>함체에</a:t>
            </a:r>
            <a:r>
              <a:rPr lang="ko-KR" altLang="en-US" sz="1400" dirty="0"/>
              <a:t> 부착하기 용이한 벽 고정 </a:t>
            </a:r>
            <a:r>
              <a:rPr lang="ko-KR" altLang="en-US" sz="1400" dirty="0" err="1"/>
              <a:t>브라켓</a:t>
            </a:r>
            <a:r>
              <a:rPr lang="ko-KR" altLang="en-US" sz="1400" dirty="0"/>
              <a:t> </a:t>
            </a:r>
            <a:endParaRPr lang="en-US" altLang="ko-KR" sz="1400" dirty="0"/>
          </a:p>
        </p:txBody>
      </p:sp>
      <p:sp>
        <p:nvSpPr>
          <p:cNvPr id="28" name="모서리가 둥근 직사각형 27"/>
          <p:cNvSpPr/>
          <p:nvPr/>
        </p:nvSpPr>
        <p:spPr>
          <a:xfrm>
            <a:off x="323528" y="4869160"/>
            <a:ext cx="2880320" cy="10801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5844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/>
          <p:cNvCxnSpPr/>
          <p:nvPr/>
        </p:nvCxnSpPr>
        <p:spPr>
          <a:xfrm>
            <a:off x="250825" y="500422"/>
            <a:ext cx="871378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모서리가 둥근 직사각형 1"/>
          <p:cNvSpPr/>
          <p:nvPr/>
        </p:nvSpPr>
        <p:spPr>
          <a:xfrm>
            <a:off x="899592" y="620688"/>
            <a:ext cx="7128792" cy="5040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33CC"/>
                </a:solidFill>
              </a:rPr>
              <a:t>CNR-L300W </a:t>
            </a:r>
            <a:r>
              <a:rPr lang="ko-KR" altLang="en-US" b="1" dirty="0">
                <a:solidFill>
                  <a:srgbClr val="0033CC"/>
                </a:solidFill>
              </a:rPr>
              <a:t>특징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827584" y="1124744"/>
            <a:ext cx="7416124" cy="5373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fontAlgn="base">
              <a:lnSpc>
                <a:spcPct val="150000"/>
              </a:lnSpc>
              <a:spcBef>
                <a:spcPts val="5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altLang="ko-KR" sz="1400" dirty="0">
                <a:solidFill>
                  <a:schemeClr val="tx1"/>
                </a:solidFill>
                <a:latin typeface="+mn-ea"/>
                <a:cs typeface="Tahoma" pitchFamily="34" charset="0"/>
              </a:rPr>
              <a:t>LTE Release 9 Category 4</a:t>
            </a:r>
          </a:p>
          <a:p>
            <a:pPr marL="342900" lvl="0" indent="-342900" fontAlgn="base">
              <a:lnSpc>
                <a:spcPct val="150000"/>
              </a:lnSpc>
              <a:spcBef>
                <a:spcPts val="5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Dual Band(850MHz(Band5)/2.6GHz(Band7))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US" altLang="ko-KR" sz="1400" b="1" dirty="0">
                <a:solidFill>
                  <a:srgbClr val="0033CC"/>
                </a:solidFill>
                <a:latin typeface="+mn-ea"/>
              </a:rPr>
              <a:t>NMS </a:t>
            </a:r>
            <a:r>
              <a:rPr lang="ko-KR" altLang="en-US" sz="1400" b="1" dirty="0">
                <a:solidFill>
                  <a:srgbClr val="0033CC"/>
                </a:solidFill>
                <a:latin typeface="+mn-ea"/>
              </a:rPr>
              <a:t>원격관리 기능</a:t>
            </a:r>
            <a:r>
              <a:rPr lang="en-US" altLang="ko-KR" sz="1400" dirty="0">
                <a:solidFill>
                  <a:srgbClr val="0033CC"/>
                </a:solidFill>
                <a:latin typeface="+mn-ea"/>
              </a:rPr>
              <a:t>(</a:t>
            </a:r>
            <a:r>
              <a:rPr lang="ko-KR" altLang="en-US" sz="1400" dirty="0">
                <a:solidFill>
                  <a:srgbClr val="0033CC"/>
                </a:solidFill>
                <a:latin typeface="+mn-ea"/>
              </a:rPr>
              <a:t>동작</a:t>
            </a:r>
            <a:r>
              <a:rPr lang="en-US" altLang="ko-KR" sz="1400" dirty="0">
                <a:solidFill>
                  <a:srgbClr val="0033CC"/>
                </a:solidFill>
                <a:latin typeface="+mn-ea"/>
              </a:rPr>
              <a:t>/</a:t>
            </a:r>
            <a:r>
              <a:rPr lang="ko-KR" altLang="en-US" sz="1400" dirty="0">
                <a:solidFill>
                  <a:srgbClr val="0033CC"/>
                </a:solidFill>
                <a:latin typeface="+mn-ea"/>
              </a:rPr>
              <a:t>상태확인</a:t>
            </a:r>
            <a:r>
              <a:rPr lang="en-US" altLang="ko-KR" sz="1400" dirty="0">
                <a:solidFill>
                  <a:srgbClr val="0033CC"/>
                </a:solidFill>
                <a:latin typeface="+mn-ea"/>
              </a:rPr>
              <a:t>/Reset/</a:t>
            </a:r>
            <a:r>
              <a:rPr lang="ko-KR" altLang="en-US" sz="1400" dirty="0" err="1">
                <a:solidFill>
                  <a:srgbClr val="0033CC"/>
                </a:solidFill>
                <a:latin typeface="+mn-ea"/>
              </a:rPr>
              <a:t>펌웨어</a:t>
            </a:r>
            <a:r>
              <a:rPr lang="ko-KR" altLang="en-US" sz="1400" dirty="0">
                <a:solidFill>
                  <a:srgbClr val="0033CC"/>
                </a:solidFill>
                <a:latin typeface="+mn-ea"/>
              </a:rPr>
              <a:t> 업그레이드</a:t>
            </a:r>
            <a:r>
              <a:rPr lang="en-US" altLang="ko-KR" sz="1400" dirty="0">
                <a:solidFill>
                  <a:srgbClr val="0033CC"/>
                </a:solidFill>
                <a:latin typeface="+mn-ea"/>
              </a:rPr>
              <a:t>/Log </a:t>
            </a:r>
            <a:r>
              <a:rPr lang="ko-KR" altLang="en-US" sz="1400" dirty="0">
                <a:solidFill>
                  <a:srgbClr val="0033CC"/>
                </a:solidFill>
                <a:latin typeface="+mn-ea"/>
              </a:rPr>
              <a:t>리스트</a:t>
            </a:r>
            <a:r>
              <a:rPr lang="en-US" altLang="ko-KR" sz="1400" dirty="0">
                <a:solidFill>
                  <a:srgbClr val="0033CC"/>
                </a:solidFill>
                <a:latin typeface="+mn-ea"/>
              </a:rPr>
              <a:t>/</a:t>
            </a:r>
            <a:r>
              <a:rPr lang="ko-KR" altLang="en-US" sz="1400" dirty="0" err="1">
                <a:solidFill>
                  <a:srgbClr val="0033CC"/>
                </a:solidFill>
                <a:latin typeface="+mn-ea"/>
              </a:rPr>
              <a:t>그롭관리</a:t>
            </a:r>
            <a:r>
              <a:rPr lang="ko-KR" altLang="en-US" sz="1400" dirty="0">
                <a:solidFill>
                  <a:srgbClr val="0033CC"/>
                </a:solidFill>
                <a:latin typeface="+mn-ea"/>
              </a:rPr>
              <a:t> 등</a:t>
            </a:r>
            <a:r>
              <a:rPr lang="en-US" altLang="ko-KR" sz="1400" dirty="0">
                <a:solidFill>
                  <a:srgbClr val="0033CC"/>
                </a:solidFill>
                <a:latin typeface="+mn-ea"/>
              </a:rPr>
              <a:t>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400" b="1" dirty="0">
                <a:solidFill>
                  <a:srgbClr val="0033CC"/>
                </a:solidFill>
                <a:latin typeface="+mn-ea"/>
              </a:rPr>
              <a:t>내구성 확보</a:t>
            </a:r>
            <a:r>
              <a:rPr lang="en-US" altLang="ko-KR" sz="1400" b="1" dirty="0">
                <a:solidFill>
                  <a:srgbClr val="0033CC"/>
                </a:solidFill>
                <a:latin typeface="+mn-ea"/>
              </a:rPr>
              <a:t>: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충격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/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진동 보완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: Locking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Type Connector/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주요 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IC Under fill 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적용</a:t>
            </a:r>
            <a:endParaRPr lang="en-US" altLang="ko-KR" sz="1400" dirty="0">
              <a:solidFill>
                <a:schemeClr val="tx1"/>
              </a:solidFill>
              <a:latin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온도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: 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알루미늄 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Case 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자체방열 기능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/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주요부품 산업용 적용</a:t>
            </a:r>
            <a:endParaRPr lang="en-US" altLang="ko-KR" sz="1400" dirty="0">
              <a:solidFill>
                <a:schemeClr val="tx1"/>
              </a:solidFill>
              <a:latin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부식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/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온도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/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물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/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습기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/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진동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/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충격 보완 산업용 </a:t>
            </a:r>
            <a:r>
              <a:rPr lang="en-US" altLang="ko-KR" sz="1400" dirty="0">
                <a:solidFill>
                  <a:schemeClr val="tx1"/>
                </a:solidFill>
              </a:rPr>
              <a:t>Coating</a:t>
            </a:r>
            <a:r>
              <a:rPr lang="ko-KR" altLang="en-US" sz="1400" dirty="0">
                <a:solidFill>
                  <a:schemeClr val="tx1"/>
                </a:solidFill>
              </a:rPr>
              <a:t>제</a:t>
            </a:r>
            <a:r>
              <a:rPr lang="en-US" altLang="ko-KR" sz="1400" dirty="0">
                <a:solidFill>
                  <a:schemeClr val="tx1"/>
                </a:solidFill>
              </a:rPr>
              <a:t> </a:t>
            </a:r>
            <a:r>
              <a:rPr lang="ko-KR" altLang="en-US" sz="1400" dirty="0">
                <a:solidFill>
                  <a:schemeClr val="tx1"/>
                </a:solidFill>
              </a:rPr>
              <a:t>적용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전원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/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전압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: 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차량 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12~36VDC, 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일반 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5VDC 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전용 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Connector/Protect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Locking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type USIM Slot 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적용</a:t>
            </a:r>
            <a:endParaRPr lang="en-US" altLang="ko-KR" sz="1400" dirty="0">
              <a:solidFill>
                <a:schemeClr val="tx1"/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보안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: </a:t>
            </a:r>
            <a:r>
              <a:rPr lang="ko-KR" altLang="en-US" sz="1400" dirty="0" err="1">
                <a:solidFill>
                  <a:schemeClr val="tx1"/>
                </a:solidFill>
                <a:latin typeface="+mn-ea"/>
              </a:rPr>
              <a:t>씨큐위즈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SSL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VPN </a:t>
            </a:r>
            <a:r>
              <a:rPr lang="ko-KR" altLang="en-US" sz="1400" dirty="0" err="1">
                <a:solidFill>
                  <a:schemeClr val="tx1"/>
                </a:solidFill>
                <a:latin typeface="+mn-ea"/>
              </a:rPr>
              <a:t>탑제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(</a:t>
            </a:r>
            <a:r>
              <a:rPr lang="ko-KR" altLang="en-US" sz="1400" dirty="0" err="1">
                <a:solidFill>
                  <a:schemeClr val="tx1"/>
                </a:solidFill>
                <a:latin typeface="+mn-ea"/>
              </a:rPr>
              <a:t>적용시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 별도 협의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), 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사설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IP 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대체 지원 가능</a:t>
            </a:r>
            <a:endParaRPr lang="en-US" altLang="ko-KR" sz="1400" dirty="0">
              <a:solidFill>
                <a:schemeClr val="tx1"/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GPS 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기능지원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(Option) </a:t>
            </a:r>
          </a:p>
          <a:p>
            <a:pPr marL="342900" lvl="0" indent="-342900">
              <a:lnSpc>
                <a:spcPct val="150000"/>
              </a:lnSpc>
              <a:buFontTx/>
              <a:buAutoNum type="arabicPeriod"/>
            </a:pPr>
            <a:r>
              <a:rPr lang="en-US" altLang="ko-KR" sz="1400" b="1" dirty="0" err="1">
                <a:solidFill>
                  <a:srgbClr val="0033CC"/>
                </a:solidFill>
                <a:latin typeface="+mn-ea"/>
              </a:rPr>
              <a:t>WiFi</a:t>
            </a:r>
            <a:r>
              <a:rPr lang="en-US" altLang="ko-KR" sz="1400" b="1" dirty="0">
                <a:solidFill>
                  <a:srgbClr val="0033CC"/>
                </a:solidFill>
                <a:latin typeface="+mn-ea"/>
              </a:rPr>
              <a:t> </a:t>
            </a:r>
            <a:r>
              <a:rPr lang="en-US" altLang="ko-KR" sz="1400" b="1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IEEE 802.11b/g/n</a:t>
            </a:r>
            <a:r>
              <a:rPr lang="en-US" altLang="ko-KR" sz="1400" b="1" dirty="0">
                <a:solidFill>
                  <a:srgbClr val="0033CC"/>
                </a:solidFill>
                <a:latin typeface="+mn-ea"/>
              </a:rPr>
              <a:t>(Option) </a:t>
            </a:r>
          </a:p>
          <a:p>
            <a:pPr marL="342900" lvl="0" indent="-342900">
              <a:lnSpc>
                <a:spcPct val="150000"/>
              </a:lnSpc>
              <a:buFontTx/>
              <a:buAutoNum type="arabicPeriod"/>
            </a:pP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UART(RS232C) I/O 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제공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(Option)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센서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기기 연동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 Interface 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제공 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(In/Out 2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개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차량 고정용 </a:t>
            </a:r>
            <a:r>
              <a:rPr lang="ko-KR" altLang="en-US" sz="1400" dirty="0" err="1">
                <a:solidFill>
                  <a:schemeClr val="tx1"/>
                </a:solidFill>
                <a:latin typeface="+mn-ea"/>
              </a:rPr>
              <a:t>브라켓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(Option)</a:t>
            </a:r>
          </a:p>
        </p:txBody>
      </p:sp>
      <p:sp>
        <p:nvSpPr>
          <p:cNvPr id="9" name="Text Box 109"/>
          <p:cNvSpPr txBox="1">
            <a:spLocks noChangeArrowheads="1"/>
          </p:cNvSpPr>
          <p:nvPr/>
        </p:nvSpPr>
        <p:spPr bwMode="auto">
          <a:xfrm>
            <a:off x="141362" y="116632"/>
            <a:ext cx="3782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lvl="1">
              <a:defRPr/>
            </a:pPr>
            <a:r>
              <a:rPr kumimoji="0" lang="en-US" altLang="ko-KR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kumimoji="0" lang="ko-KR" altLang="en-US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제품소개</a:t>
            </a:r>
            <a:r>
              <a:rPr kumimoji="0" lang="en-US" altLang="ko-KR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[CNR-L300W]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6688959" y="85854"/>
            <a:ext cx="21435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3.8 CNR-L300W 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특징</a:t>
            </a:r>
          </a:p>
        </p:txBody>
      </p:sp>
    </p:spTree>
    <p:extLst>
      <p:ext uri="{BB962C8B-B14F-4D97-AF65-F5344CB8AC3E}">
        <p14:creationId xmlns:p14="http://schemas.microsoft.com/office/powerpoint/2010/main" val="2558947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/>
        </p:nvCxnSpPr>
        <p:spPr>
          <a:xfrm>
            <a:off x="250825" y="620713"/>
            <a:ext cx="871378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477162"/>
              </p:ext>
            </p:extLst>
          </p:nvPr>
        </p:nvGraphicFramePr>
        <p:xfrm>
          <a:off x="495300" y="1700213"/>
          <a:ext cx="4106863" cy="393108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30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762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9944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ELECTRICAL DATA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SPECIFICATIONS 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79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FREQUENCY RANGE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824~894 MHz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2500~2700MHz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9944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IMPEDANCE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l-GR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50 Ω  </a:t>
                      </a:r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NOMINAL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9944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V. S. W. R 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LESS THAN 1 : 5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9944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GAIN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0 </a:t>
                      </a:r>
                      <a:r>
                        <a:rPr lang="en-US" altLang="ko-KR" sz="1400" b="1" dirty="0" err="1">
                          <a:latin typeface="나눔고딕" pitchFamily="50" charset="-127"/>
                          <a:ea typeface="나눔고딕" pitchFamily="50" charset="-127"/>
                        </a:rPr>
                        <a:t>dBi</a:t>
                      </a:r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  ±1dBi 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9944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Cable</a:t>
                      </a:r>
                      <a:r>
                        <a:rPr lang="en-US" altLang="ko-KR" sz="1400" b="1" baseline="0" dirty="0">
                          <a:latin typeface="나눔고딕" pitchFamily="50" charset="-127"/>
                          <a:ea typeface="나눔고딕" pitchFamily="50" charset="-127"/>
                        </a:rPr>
                        <a:t> Length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1.5m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9944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Electrical Length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1/4</a:t>
                      </a:r>
                      <a:r>
                        <a:rPr lang="el-GR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λ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529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Type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Magnetic Type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17" marB="45717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2665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1700213"/>
            <a:ext cx="4002088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59" name="직사각형 1"/>
          <p:cNvSpPr>
            <a:spLocks noChangeArrowheads="1"/>
          </p:cNvSpPr>
          <p:nvPr/>
        </p:nvSpPr>
        <p:spPr bwMode="auto">
          <a:xfrm>
            <a:off x="539750" y="908050"/>
            <a:ext cx="29334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b="1" dirty="0">
                <a:latin typeface="나눔고딕" pitchFamily="50" charset="-127"/>
                <a:ea typeface="나눔고딕" pitchFamily="50" charset="-127"/>
              </a:rPr>
              <a:t>HW-MULTI-M-MCX-1.5M</a:t>
            </a: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직사각형 6"/>
          <p:cNvSpPr>
            <a:spLocks noChangeArrowheads="1"/>
          </p:cNvSpPr>
          <p:nvPr/>
        </p:nvSpPr>
        <p:spPr bwMode="auto">
          <a:xfrm>
            <a:off x="4701530" y="164446"/>
            <a:ext cx="4046934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3.9 </a:t>
            </a:r>
            <a:r>
              <a:rPr kumimoji="0"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외장형 안테나 소형</a:t>
            </a:r>
            <a:r>
              <a:rPr kumimoji="0"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(option)</a:t>
            </a:r>
            <a:endParaRPr kumimoji="0" lang="ko-KR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 Box 109"/>
          <p:cNvSpPr txBox="1">
            <a:spLocks noChangeArrowheads="1"/>
          </p:cNvSpPr>
          <p:nvPr/>
        </p:nvSpPr>
        <p:spPr bwMode="auto">
          <a:xfrm>
            <a:off x="141362" y="116632"/>
            <a:ext cx="3782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lvl="1">
              <a:defRPr/>
            </a:pPr>
            <a:r>
              <a:rPr kumimoji="0" lang="en-US" altLang="ko-KR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kumimoji="0" lang="ko-KR" altLang="en-US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제품소개</a:t>
            </a:r>
            <a:r>
              <a:rPr kumimoji="0" lang="en-US" altLang="ko-KR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[CNR-L300W]</a:t>
            </a:r>
          </a:p>
        </p:txBody>
      </p:sp>
    </p:spTree>
    <p:extLst>
      <p:ext uri="{BB962C8B-B14F-4D97-AF65-F5344CB8AC3E}">
        <p14:creationId xmlns:p14="http://schemas.microsoft.com/office/powerpoint/2010/main" val="4127363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/>
        </p:nvCxnSpPr>
        <p:spPr>
          <a:xfrm>
            <a:off x="250825" y="476250"/>
            <a:ext cx="871378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2" name="Picture 45" descr="20130904_1403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1416050"/>
            <a:ext cx="2166937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2" descr="20130904_1403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75" y="1412875"/>
            <a:ext cx="2166938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320675" y="1268413"/>
          <a:ext cx="4106863" cy="466043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30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762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401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ELECTRICAL DATA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SPECIFICATIONS 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19" marB="45719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48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FREQUENCY RANGE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806~960 MHz</a:t>
                      </a:r>
                    </a:p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1710~2170MHz</a:t>
                      </a:r>
                    </a:p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2300~2700MHz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19" marB="45719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401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IMPEDANCE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l-GR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50 Ω  </a:t>
                      </a:r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NOMINAL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19" marB="45719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1543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V. S. W. R 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806~960 MHz    : 1:4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1710~2170MHz : 1:3</a:t>
                      </a:r>
                    </a:p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2300~2700MHz : 1:3</a:t>
                      </a:r>
                      <a:endParaRPr lang="ko-KR" altLang="en-US" sz="1400" b="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19" marB="45719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1543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GAIN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806~960 MHz    :1 </a:t>
                      </a:r>
                      <a:r>
                        <a:rPr lang="en-US" altLang="ko-KR" sz="1400" b="1" dirty="0" err="1">
                          <a:latin typeface="나눔고딕" pitchFamily="50" charset="-127"/>
                          <a:ea typeface="나눔고딕" pitchFamily="50" charset="-127"/>
                        </a:rPr>
                        <a:t>dBi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1710~2170MHz :4 </a:t>
                      </a:r>
                      <a:r>
                        <a:rPr lang="en-US" altLang="ko-KR" sz="1400" b="1" dirty="0" err="1">
                          <a:latin typeface="나눔고딕" pitchFamily="50" charset="-127"/>
                          <a:ea typeface="나눔고딕" pitchFamily="50" charset="-127"/>
                        </a:rPr>
                        <a:t>dBi</a:t>
                      </a:r>
                      <a:endParaRPr lang="en-US" altLang="ko-KR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2300~2700MHz :4 </a:t>
                      </a:r>
                      <a:r>
                        <a:rPr lang="en-US" altLang="ko-KR" sz="1400" b="1" dirty="0" err="1">
                          <a:latin typeface="나눔고딕" pitchFamily="50" charset="-127"/>
                          <a:ea typeface="나눔고딕" pitchFamily="50" charset="-127"/>
                        </a:rPr>
                        <a:t>dBi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19" marB="45719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401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Cable Length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1.5m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19" marB="45719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1543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Cable Loss/m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806~960 MHz    : 0.92dBi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1710~2170MHz :1.35dBi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2300~2700MHz : 1.35dBi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19" marB="45719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480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Type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19" marB="45719"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나눔고딕" pitchFamily="50" charset="-127"/>
                          <a:ea typeface="나눔고딕" pitchFamily="50" charset="-127"/>
                        </a:rPr>
                        <a:t>Magnetic Type</a:t>
                      </a:r>
                      <a:endParaRPr lang="ko-KR" altLang="en-US" sz="1400" b="1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T="45719" marB="45719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2804" name="직사각형 1"/>
          <p:cNvSpPr>
            <a:spLocks noChangeArrowheads="1"/>
          </p:cNvSpPr>
          <p:nvPr/>
        </p:nvSpPr>
        <p:spPr bwMode="auto">
          <a:xfrm>
            <a:off x="611188" y="692150"/>
            <a:ext cx="3268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800" dirty="0">
                <a:latin typeface="나눔고딕" pitchFamily="50" charset="-127"/>
                <a:ea typeface="나눔고딕" pitchFamily="50" charset="-127"/>
              </a:rPr>
              <a:t>HW- MULTI-MD-MCX-1.5M</a:t>
            </a:r>
            <a:endParaRPr lang="ko-KR" altLang="en-US" sz="18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직사각형 6"/>
          <p:cNvSpPr>
            <a:spLocks noChangeArrowheads="1"/>
          </p:cNvSpPr>
          <p:nvPr/>
        </p:nvSpPr>
        <p:spPr bwMode="auto">
          <a:xfrm>
            <a:off x="4172594" y="116632"/>
            <a:ext cx="4431854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3.10 </a:t>
            </a:r>
            <a:r>
              <a:rPr kumimoji="0"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외장형 고성능 안테나 </a:t>
            </a:r>
            <a:r>
              <a:rPr kumimoji="0"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(option)</a:t>
            </a:r>
            <a:endParaRPr kumimoji="0" lang="ko-KR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Text Box 109"/>
          <p:cNvSpPr txBox="1">
            <a:spLocks noChangeArrowheads="1"/>
          </p:cNvSpPr>
          <p:nvPr/>
        </p:nvSpPr>
        <p:spPr bwMode="auto">
          <a:xfrm>
            <a:off x="141362" y="116632"/>
            <a:ext cx="3782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lvl="1">
              <a:defRPr/>
            </a:pPr>
            <a:r>
              <a:rPr kumimoji="0" lang="en-US" altLang="ko-KR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kumimoji="0" lang="ko-KR" altLang="en-US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제품소개</a:t>
            </a:r>
            <a:r>
              <a:rPr kumimoji="0" lang="en-US" altLang="ko-KR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[CNR-L300W]</a:t>
            </a:r>
          </a:p>
        </p:txBody>
      </p:sp>
    </p:spTree>
    <p:extLst>
      <p:ext uri="{BB962C8B-B14F-4D97-AF65-F5344CB8AC3E}">
        <p14:creationId xmlns:p14="http://schemas.microsoft.com/office/powerpoint/2010/main" val="3618878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4"/>
          <p:cNvSpPr txBox="1">
            <a:spLocks noChangeArrowheads="1"/>
          </p:cNvSpPr>
          <p:nvPr/>
        </p:nvSpPr>
        <p:spPr bwMode="auto">
          <a:xfrm>
            <a:off x="200758" y="49213"/>
            <a:ext cx="8653096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altLang="ko-KR" sz="2400" b="1" kern="0" dirty="0">
                <a:solidFill>
                  <a:srgbClr val="0033CC"/>
                </a:solidFill>
                <a:latin typeface="HY헤드라인B" panose="02030600000101010101" pitchFamily="18" charset="-127"/>
                <a:ea typeface="HY헤드라인B" panose="02030600000101010101" pitchFamily="18" charset="-127"/>
              </a:rPr>
              <a:t>4. </a:t>
            </a:r>
            <a:r>
              <a:rPr lang="ko-KR" altLang="en-US" sz="2400" b="1" kern="0" dirty="0">
                <a:solidFill>
                  <a:srgbClr val="0033CC"/>
                </a:solidFill>
                <a:latin typeface="HY헤드라인B" panose="02030600000101010101" pitchFamily="18" charset="-127"/>
                <a:ea typeface="HY헤드라인B" panose="02030600000101010101" pitchFamily="18" charset="-127"/>
              </a:rPr>
              <a:t>부가서비스 </a:t>
            </a:r>
            <a:endParaRPr kumimoji="0" lang="en-US" altLang="ko-KR" sz="2400" b="1" kern="0" dirty="0">
              <a:solidFill>
                <a:srgbClr val="0033CC"/>
              </a:solidFill>
              <a:latin typeface="+mn-ea"/>
              <a:ea typeface="+mn-ea"/>
              <a:cs typeface="+mj-cs"/>
            </a:endParaRPr>
          </a:p>
        </p:txBody>
      </p:sp>
      <p:cxnSp>
        <p:nvCxnSpPr>
          <p:cNvPr id="63" name="직선 연결선 62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28575">
            <a:solidFill>
              <a:srgbClr val="D82E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/>
          <p:cNvGrpSpPr/>
          <p:nvPr/>
        </p:nvGrpSpPr>
        <p:grpSpPr>
          <a:xfrm>
            <a:off x="3851920" y="2406752"/>
            <a:ext cx="1442990" cy="1137852"/>
            <a:chOff x="4248543" y="2093737"/>
            <a:chExt cx="1737319" cy="1307345"/>
          </a:xfrm>
        </p:grpSpPr>
        <p:grpSp>
          <p:nvGrpSpPr>
            <p:cNvPr id="2" name="Group 1389"/>
            <p:cNvGrpSpPr>
              <a:grpSpLocks/>
            </p:cNvGrpSpPr>
            <p:nvPr/>
          </p:nvGrpSpPr>
          <p:grpSpPr bwMode="auto">
            <a:xfrm>
              <a:off x="4248543" y="2252867"/>
              <a:ext cx="1571792" cy="1148215"/>
              <a:chOff x="1563" y="1046"/>
              <a:chExt cx="846" cy="1149"/>
            </a:xfrm>
          </p:grpSpPr>
          <p:pic>
            <p:nvPicPr>
              <p:cNvPr id="28708" name="Picture 139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3" y="1046"/>
                <a:ext cx="493" cy="1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" name="Group 1391"/>
              <p:cNvGrpSpPr>
                <a:grpSpLocks/>
              </p:cNvGrpSpPr>
              <p:nvPr/>
            </p:nvGrpSpPr>
            <p:grpSpPr bwMode="auto">
              <a:xfrm>
                <a:off x="1786" y="1540"/>
                <a:ext cx="625" cy="655"/>
                <a:chOff x="1427" y="1425"/>
                <a:chExt cx="522" cy="545"/>
              </a:xfrm>
            </p:grpSpPr>
            <p:pic>
              <p:nvPicPr>
                <p:cNvPr id="28710" name="Picture 1392"/>
                <p:cNvPicPr>
                  <a:picLocks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9" y="1425"/>
                  <a:ext cx="260" cy="4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711" name="Picture 1393"/>
                <p:cNvPicPr>
                  <a:picLocks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58" y="1464"/>
                  <a:ext cx="251" cy="4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712" name="Picture 1394"/>
                <p:cNvPicPr>
                  <a:picLocks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27" y="1502"/>
                  <a:ext cx="251" cy="4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92" name="Text Box 31"/>
            <p:cNvSpPr txBox="1">
              <a:spLocks noChangeArrowheads="1"/>
            </p:cNvSpPr>
            <p:nvPr/>
          </p:nvSpPr>
          <p:spPr bwMode="auto">
            <a:xfrm>
              <a:off x="4386921" y="2093737"/>
              <a:ext cx="1598941" cy="318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latinLnBrk="0" hangingPunct="1"/>
              <a:r>
                <a:rPr kumimoji="0" lang="en-US" altLang="ko-KR" sz="1200" b="1" dirty="0">
                  <a:latin typeface="맑은 고딕" pitchFamily="50" charset="-127"/>
                  <a:ea typeface="맑은 고딕" pitchFamily="50" charset="-127"/>
                </a:rPr>
                <a:t>[U+ LTE </a:t>
              </a:r>
              <a:r>
                <a:rPr kumimoji="0" lang="ko-KR" altLang="en-US" sz="1200" b="1" dirty="0">
                  <a:latin typeface="맑은 고딕" pitchFamily="50" charset="-127"/>
                  <a:ea typeface="맑은 고딕" pitchFamily="50" charset="-127"/>
                </a:rPr>
                <a:t>무선망</a:t>
              </a:r>
              <a:r>
                <a:rPr kumimoji="0" lang="en-US" altLang="ko-KR" sz="1200" b="1" dirty="0">
                  <a:latin typeface="맑은 고딕" pitchFamily="50" charset="-127"/>
                  <a:ea typeface="맑은 고딕" pitchFamily="50" charset="-127"/>
                </a:rPr>
                <a:t>]</a:t>
              </a:r>
              <a:endParaRPr kumimoji="0" lang="ko-KR" altLang="en-US" sz="12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58" name="그룹 19"/>
          <p:cNvGrpSpPr/>
          <p:nvPr/>
        </p:nvGrpSpPr>
        <p:grpSpPr>
          <a:xfrm>
            <a:off x="6483319" y="3645025"/>
            <a:ext cx="2530630" cy="3070124"/>
            <a:chOff x="6455649" y="1902647"/>
            <a:chExt cx="2433706" cy="2687433"/>
          </a:xfrm>
        </p:grpSpPr>
        <p:sp>
          <p:nvSpPr>
            <p:cNvPr id="59" name="AutoShape 9"/>
            <p:cNvSpPr>
              <a:spLocks noChangeArrowheads="1"/>
            </p:cNvSpPr>
            <p:nvPr/>
          </p:nvSpPr>
          <p:spPr bwMode="auto">
            <a:xfrm>
              <a:off x="6625786" y="2343102"/>
              <a:ext cx="2088890" cy="2246978"/>
            </a:xfrm>
            <a:prstGeom prst="roundRect">
              <a:avLst>
                <a:gd name="adj" fmla="val 4583"/>
              </a:avLst>
            </a:prstGeom>
            <a:solidFill>
              <a:schemeClr val="bg1"/>
            </a:solidFill>
            <a:ln w="9525" cap="sq">
              <a:solidFill>
                <a:schemeClr val="folHlink"/>
              </a:solidFill>
              <a:round/>
              <a:headEnd/>
              <a:tailEnd/>
            </a:ln>
            <a:effectLst>
              <a:outerShdw dist="1796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198000" rIns="90000" anchor="ctr"/>
            <a:lstStyle/>
            <a:p>
              <a:endParaRPr lang="ko-KR" altLang="en-US" sz="1200" dirty="0">
                <a:latin typeface="맑은 고딕" pitchFamily="50" charset="-127"/>
                <a:ea typeface="맑은 고딕" pitchFamily="50" charset="-127"/>
              </a:endParaRPr>
            </a:p>
          </p:txBody>
        </p:sp>
        <p:pic>
          <p:nvPicPr>
            <p:cNvPr id="72" name="Picture 2332"/>
            <p:cNvPicPr>
              <a:picLocks noChangeArrowheads="1"/>
            </p:cNvPicPr>
            <p:nvPr/>
          </p:nvPicPr>
          <p:blipFill>
            <a:blip r:embed="rId6" cstate="print">
              <a:lum bright="24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6518" y="3525288"/>
              <a:ext cx="692501" cy="620664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 Box 31"/>
            <p:cNvSpPr txBox="1">
              <a:spLocks noChangeArrowheads="1"/>
            </p:cNvSpPr>
            <p:nvPr/>
          </p:nvSpPr>
          <p:spPr bwMode="auto">
            <a:xfrm>
              <a:off x="6455649" y="1902647"/>
              <a:ext cx="2433706" cy="377177"/>
            </a:xfrm>
            <a:prstGeom prst="rect">
              <a:avLst/>
            </a:prstGeom>
            <a:noFill/>
            <a:ln w="9525"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latinLnBrk="0" hangingPunct="1"/>
              <a:r>
                <a:rPr kumimoji="0" lang="en-US" altLang="ko-KR" sz="1100" b="1" dirty="0">
                  <a:latin typeface="맑은 고딕" pitchFamily="50" charset="-127"/>
                  <a:ea typeface="맑은 고딕" pitchFamily="50" charset="-127"/>
                </a:rPr>
                <a:t>[LTE Router for Server]</a:t>
              </a:r>
            </a:p>
            <a:p>
              <a:pPr algn="ctr" eaLnBrk="1" latinLnBrk="0" hangingPunct="1"/>
              <a:r>
                <a:rPr kumimoji="0" lang="en-US" altLang="ko-KR" sz="1100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LGU </a:t>
              </a:r>
              <a:r>
                <a:rPr kumimoji="0" lang="ko-KR" altLang="en-US" sz="1100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공인</a:t>
              </a:r>
              <a:r>
                <a:rPr kumimoji="0" lang="en-US" altLang="ko-KR" sz="1100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kumimoji="0" lang="ko-KR" altLang="en-US" sz="1100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고정</a:t>
              </a:r>
              <a:r>
                <a:rPr kumimoji="0" lang="en-US" altLang="ko-KR" sz="1100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/</a:t>
              </a:r>
              <a:r>
                <a:rPr kumimoji="0" lang="ko-KR" altLang="en-US" sz="1100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유동</a:t>
              </a:r>
              <a:r>
                <a:rPr kumimoji="0" lang="en-US" altLang="ko-KR" sz="1100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) IP 211.a.b.c </a:t>
              </a:r>
              <a:endParaRPr kumimoji="0" lang="ko-KR" altLang="en-US" sz="11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6" name="Text Box 31"/>
            <p:cNvSpPr txBox="1">
              <a:spLocks noChangeArrowheads="1"/>
            </p:cNvSpPr>
            <p:nvPr/>
          </p:nvSpPr>
          <p:spPr bwMode="auto">
            <a:xfrm>
              <a:off x="7041287" y="4234838"/>
              <a:ext cx="1568326" cy="242471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latinLnBrk="0" hangingPunct="1"/>
              <a:r>
                <a:rPr kumimoji="0" lang="en-US" altLang="ko-KR" sz="1200" b="1" dirty="0">
                  <a:latin typeface="맑은 고딕" pitchFamily="50" charset="-127"/>
                  <a:ea typeface="맑은 고딕" pitchFamily="50" charset="-127"/>
                </a:rPr>
                <a:t>[</a:t>
              </a:r>
              <a:r>
                <a:rPr kumimoji="0" lang="ko-KR" altLang="en-US" sz="1200" b="1" dirty="0">
                  <a:latin typeface="맑은 고딕" pitchFamily="50" charset="-127"/>
                  <a:ea typeface="맑은 고딕" pitchFamily="50" charset="-127"/>
                </a:rPr>
                <a:t>관제</a:t>
              </a:r>
              <a:r>
                <a:rPr kumimoji="0" lang="en-US" altLang="ko-KR" sz="1200" b="1" dirty="0">
                  <a:latin typeface="맑은 고딕" pitchFamily="50" charset="-127"/>
                  <a:ea typeface="맑은 고딕" pitchFamily="50" charset="-127"/>
                </a:rPr>
                <a:t>PC/</a:t>
              </a:r>
              <a:r>
                <a:rPr kumimoji="0" lang="ko-KR" altLang="en-US" sz="1200" b="1" dirty="0">
                  <a:latin typeface="맑은 고딕" pitchFamily="50" charset="-127"/>
                  <a:ea typeface="맑은 고딕" pitchFamily="50" charset="-127"/>
                </a:rPr>
                <a:t>제어 </a:t>
              </a:r>
              <a:r>
                <a:rPr kumimoji="0" lang="en-US" altLang="ko-KR" sz="1200" b="1" dirty="0">
                  <a:latin typeface="맑은 고딕" pitchFamily="50" charset="-127"/>
                  <a:ea typeface="맑은 고딕" pitchFamily="50" charset="-127"/>
                </a:rPr>
                <a:t>Server]</a:t>
              </a:r>
              <a:endParaRPr kumimoji="0" lang="ko-KR" altLang="en-US" sz="1200" b="1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pic>
        <p:nvPicPr>
          <p:cNvPr id="8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22592">
            <a:off x="7386786" y="5004727"/>
            <a:ext cx="718970" cy="19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" name="AutoShape 9"/>
          <p:cNvSpPr>
            <a:spLocks noChangeArrowheads="1"/>
          </p:cNvSpPr>
          <p:nvPr/>
        </p:nvSpPr>
        <p:spPr bwMode="auto">
          <a:xfrm>
            <a:off x="6774201" y="5372545"/>
            <a:ext cx="1948866" cy="1296815"/>
          </a:xfrm>
          <a:prstGeom prst="roundRect">
            <a:avLst>
              <a:gd name="adj" fmla="val 4583"/>
            </a:avLst>
          </a:prstGeom>
          <a:noFill/>
          <a:ln w="9525" cap="sq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98000" rIns="90000" anchor="ctr"/>
          <a:lstStyle/>
          <a:p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7" name="Text Box 31"/>
          <p:cNvSpPr txBox="1">
            <a:spLocks noChangeArrowheads="1"/>
          </p:cNvSpPr>
          <p:nvPr/>
        </p:nvSpPr>
        <p:spPr bwMode="auto">
          <a:xfrm>
            <a:off x="71406" y="642918"/>
            <a:ext cx="88104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eaLnBrk="1" latinLnBrk="0" hangingPunct="1">
              <a:buFont typeface="Wingdings" panose="05000000000000000000" pitchFamily="2" charset="2"/>
              <a:buChar char="v"/>
            </a:pPr>
            <a:r>
              <a:rPr kumimoji="0" lang="ko-KR" altLang="en-US" sz="1200" b="1" dirty="0">
                <a:latin typeface="맑은 고딕" pitchFamily="50" charset="-127"/>
                <a:ea typeface="맑은 고딕" pitchFamily="50" charset="-127"/>
              </a:rPr>
              <a:t>적용조건</a:t>
            </a:r>
            <a:endParaRPr kumimoji="0"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pPr marL="342900" indent="-342900" eaLnBrk="1" latinLnBrk="0" hangingPunct="1">
              <a:buFont typeface="+mj-lt"/>
              <a:buAutoNum type="arabicParenR"/>
            </a:pP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디바이스에는 사설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IP LTE</a:t>
            </a:r>
            <a:r>
              <a:rPr lang="ko-KR" altLang="en-US" sz="1200" dirty="0" err="1">
                <a:latin typeface="맑은 고딕" pitchFamily="50" charset="-127"/>
                <a:ea typeface="맑은 고딕" pitchFamily="50" charset="-127"/>
              </a:rPr>
              <a:t>라우터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 적용 후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DDNS 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설정함</a:t>
            </a:r>
            <a:endParaRPr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pPr marL="342900" indent="-342900" eaLnBrk="1" latinLnBrk="0" hangingPunct="1">
              <a:buFont typeface="+mj-lt"/>
              <a:buAutoNum type="arabicParenR"/>
            </a:pPr>
            <a:r>
              <a:rPr kumimoji="0" lang="ko-KR" altLang="en-US" sz="1200" dirty="0">
                <a:latin typeface="맑은 고딕" pitchFamily="50" charset="-127"/>
                <a:ea typeface="맑은 고딕" pitchFamily="50" charset="-127"/>
              </a:rPr>
              <a:t>서버에는 </a:t>
            </a:r>
            <a:r>
              <a:rPr lang="ko-KR" altLang="en-US" sz="12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공인</a:t>
            </a:r>
            <a:r>
              <a:rPr lang="en-US" altLang="ko-KR" sz="12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유동</a:t>
            </a:r>
            <a:r>
              <a:rPr lang="en-US" altLang="ko-KR" sz="12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2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고정</a:t>
            </a:r>
            <a:r>
              <a:rPr lang="en-US" altLang="ko-KR" sz="12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)IP LTE</a:t>
            </a:r>
            <a:r>
              <a:rPr lang="ko-KR" altLang="en-US" sz="1200" b="1" dirty="0" err="1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라우터</a:t>
            </a:r>
            <a:r>
              <a:rPr lang="ko-KR" altLang="en-US" sz="12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 적용 후 </a:t>
            </a:r>
            <a:r>
              <a:rPr lang="en-US" altLang="ko-KR" sz="12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DDNS </a:t>
            </a:r>
            <a:r>
              <a:rPr lang="ko-KR" altLang="en-US" sz="12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설정함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참고로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고정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IP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의 경우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DDNS 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사용하지 않아도 됨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342900" indent="-342900" eaLnBrk="1" latinLnBrk="0" hangingPunct="1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	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* </a:t>
            </a:r>
            <a:r>
              <a:rPr lang="ko-KR" altLang="en-US" sz="1200" b="1" dirty="0" err="1">
                <a:latin typeface="맑은 고딕" pitchFamily="50" charset="-127"/>
                <a:ea typeface="맑은 고딕" pitchFamily="50" charset="-127"/>
              </a:rPr>
              <a:t>라우터가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 제어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device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및 모니터링 데이터를 모두 처리하므로 제어서버에 연결된 </a:t>
            </a:r>
            <a:r>
              <a:rPr lang="ko-KR" altLang="en-US" sz="1200" b="1" dirty="0" err="1">
                <a:latin typeface="맑은 고딕" pitchFamily="50" charset="-127"/>
                <a:ea typeface="맑은 고딕" pitchFamily="50" charset="-127"/>
              </a:rPr>
              <a:t>라우터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 데이터 용량이 증가할 수 있음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pPr marL="342900" indent="-342900" eaLnBrk="1" latinLnBrk="0" hangingPunct="1">
              <a:buFont typeface="+mj-lt"/>
              <a:buAutoNum type="arabicParenR" startAt="3"/>
            </a:pP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디바이스와 서버는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DDNS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에 등록한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domain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을 이용하여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 통신 수행</a:t>
            </a:r>
            <a:endParaRPr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pPr marL="342900" indent="-342900" latinLnBrk="0">
              <a:buFont typeface="+mj-lt"/>
              <a:buAutoNum type="arabicParenR" startAt="3"/>
            </a:pPr>
            <a:r>
              <a:rPr kumimoji="0" lang="ko-KR" altLang="en-US" sz="1200" dirty="0" err="1">
                <a:latin typeface="맑은 고딕" pitchFamily="50" charset="-127"/>
                <a:ea typeface="맑은 고딕" pitchFamily="50" charset="-127"/>
              </a:rPr>
              <a:t>스마트폰</a:t>
            </a:r>
            <a:r>
              <a:rPr kumimoji="0" lang="ko-KR" altLang="en-US" sz="1200" dirty="0">
                <a:latin typeface="맑은 고딕" pitchFamily="50" charset="-127"/>
                <a:ea typeface="맑은 고딕" pitchFamily="50" charset="-127"/>
              </a:rPr>
              <a:t> 혹은 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모니터링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PC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는 </a:t>
            </a:r>
            <a:r>
              <a:rPr lang="ko-KR" altLang="en-US" sz="12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제어서버의 라우터 연결 포트를 이용하여 접속하여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상태 모니터링 및 제어 가능함</a:t>
            </a:r>
            <a:endParaRPr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pPr marL="342900" indent="-342900" eaLnBrk="1" latinLnBrk="0" hangingPunct="1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	* 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필요에 따라서는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LGU+ </a:t>
            </a:r>
            <a:r>
              <a:rPr lang="ko-KR" altLang="en-US" sz="1200" dirty="0" err="1">
                <a:latin typeface="맑은 고딕" pitchFamily="50" charset="-127"/>
                <a:ea typeface="맑은 고딕" pitchFamily="50" charset="-127"/>
              </a:rPr>
              <a:t>스마트폰인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 경우 제어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device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에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domain 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을 이용하여 접속 가능함</a:t>
            </a:r>
            <a:endParaRPr lang="en-US" altLang="ko-KR" sz="120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442" y="5326307"/>
            <a:ext cx="743211" cy="80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그룹 34"/>
          <p:cNvGrpSpPr/>
          <p:nvPr/>
        </p:nvGrpSpPr>
        <p:grpSpPr>
          <a:xfrm>
            <a:off x="3825467" y="3935563"/>
            <a:ext cx="1679162" cy="826843"/>
            <a:chOff x="4572000" y="3322237"/>
            <a:chExt cx="1679162" cy="826843"/>
          </a:xfrm>
        </p:grpSpPr>
        <p:sp>
          <p:nvSpPr>
            <p:cNvPr id="68" name="Cloud"/>
            <p:cNvSpPr>
              <a:spLocks noChangeAspect="1" noEditPoints="1" noChangeArrowheads="1"/>
            </p:cNvSpPr>
            <p:nvPr/>
          </p:nvSpPr>
          <p:spPr bwMode="auto">
            <a:xfrm>
              <a:off x="4572000" y="3322237"/>
              <a:ext cx="1679162" cy="826843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400" dirty="0">
                  <a:latin typeface="+mn-lt"/>
                  <a:ea typeface="+mn-ea"/>
                </a:rPr>
                <a:t> 인터넷          </a:t>
              </a:r>
            </a:p>
          </p:txBody>
        </p:sp>
        <p:pic>
          <p:nvPicPr>
            <p:cNvPr id="69" name="Picture 12" descr="https://encrypted-tbn0.gstatic.com/images?q=tbn:ANd9GcSDaMeETO-vi9zJOHH0TkLSaCTNNGCpHyqjNNItjXpKs2zTd0EM2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9305" y="3542956"/>
              <a:ext cx="460816" cy="390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0" name="Freeform 445"/>
          <p:cNvSpPr>
            <a:spLocks/>
          </p:cNvSpPr>
          <p:nvPr/>
        </p:nvSpPr>
        <p:spPr bwMode="auto">
          <a:xfrm rot="3772717">
            <a:off x="3032196" y="2759895"/>
            <a:ext cx="166746" cy="584743"/>
          </a:xfrm>
          <a:custGeom>
            <a:avLst/>
            <a:gdLst>
              <a:gd name="T0" fmla="*/ 2147483647 w 404"/>
              <a:gd name="T1" fmla="*/ 0 h 793"/>
              <a:gd name="T2" fmla="*/ 2147483647 w 404"/>
              <a:gd name="T3" fmla="*/ 2147483647 h 793"/>
              <a:gd name="T4" fmla="*/ 2147483647 w 404"/>
              <a:gd name="T5" fmla="*/ 2147483647 h 793"/>
              <a:gd name="T6" fmla="*/ 2147483647 w 404"/>
              <a:gd name="T7" fmla="*/ 2147483647 h 793"/>
              <a:gd name="T8" fmla="*/ 0 w 404"/>
              <a:gd name="T9" fmla="*/ 2147483647 h 793"/>
              <a:gd name="T10" fmla="*/ 2147483647 w 404"/>
              <a:gd name="T11" fmla="*/ 2147483647 h 793"/>
              <a:gd name="T12" fmla="*/ 2147483647 w 404"/>
              <a:gd name="T13" fmla="*/ 0 h 7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4"/>
              <a:gd name="T22" fmla="*/ 0 h 793"/>
              <a:gd name="T23" fmla="*/ 404 w 404"/>
              <a:gd name="T24" fmla="*/ 793 h 7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4" h="793">
                <a:moveTo>
                  <a:pt x="132" y="0"/>
                </a:moveTo>
                <a:lnTo>
                  <a:pt x="404" y="479"/>
                </a:lnTo>
                <a:lnTo>
                  <a:pt x="188" y="397"/>
                </a:lnTo>
                <a:lnTo>
                  <a:pt x="332" y="793"/>
                </a:lnTo>
                <a:lnTo>
                  <a:pt x="0" y="253"/>
                </a:lnTo>
                <a:lnTo>
                  <a:pt x="228" y="338"/>
                </a:lnTo>
                <a:lnTo>
                  <a:pt x="132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>
              <a:solidFill>
                <a:prstClr val="black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75" name="Text Box 31"/>
          <p:cNvSpPr txBox="1">
            <a:spLocks noChangeArrowheads="1"/>
          </p:cNvSpPr>
          <p:nvPr/>
        </p:nvSpPr>
        <p:spPr bwMode="auto">
          <a:xfrm>
            <a:off x="3823460" y="6163485"/>
            <a:ext cx="200741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r>
              <a:rPr kumimoji="0" lang="en-US" altLang="ko-KR" sz="1100" b="1" dirty="0">
                <a:latin typeface="맑은 고딕" pitchFamily="50" charset="-127"/>
                <a:ea typeface="맑은 고딕" pitchFamily="50" charset="-127"/>
              </a:rPr>
              <a:t>[DDNS</a:t>
            </a:r>
            <a:r>
              <a:rPr lang="en-US" altLang="ko-KR" sz="1100" b="1" dirty="0">
                <a:latin typeface="맑은 고딕" pitchFamily="50" charset="-127"/>
                <a:ea typeface="맑은 고딕" pitchFamily="50" charset="-127"/>
              </a:rPr>
              <a:t>UPUP</a:t>
            </a:r>
            <a:r>
              <a:rPr kumimoji="0" lang="en-US" altLang="ko-KR" sz="11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1100" b="1" dirty="0">
                <a:latin typeface="맑은 고딕" pitchFamily="50" charset="-127"/>
                <a:ea typeface="맑은 고딕" pitchFamily="50" charset="-127"/>
              </a:rPr>
              <a:t>서버</a:t>
            </a:r>
            <a:r>
              <a:rPr kumimoji="0" lang="en-US" altLang="ko-KR" sz="1100" b="1" dirty="0">
                <a:latin typeface="맑은 고딕" pitchFamily="50" charset="-127"/>
                <a:ea typeface="맑은 고딕" pitchFamily="50" charset="-127"/>
              </a:rPr>
              <a:t>]</a:t>
            </a:r>
          </a:p>
          <a:p>
            <a:pPr algn="ctr" eaLnBrk="1" latinLnBrk="0" hangingPunct="1"/>
            <a:r>
              <a:rPr kumimoji="0" lang="ko-KR" altLang="en-US" sz="11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일반 인터넷 회신 사용</a:t>
            </a:r>
          </a:p>
        </p:txBody>
      </p:sp>
      <p:cxnSp>
        <p:nvCxnSpPr>
          <p:cNvPr id="43" name="직선 연결선 42"/>
          <p:cNvCxnSpPr>
            <a:stCxn id="28711" idx="2"/>
            <a:endCxn id="68" idx="3"/>
          </p:cNvCxnSpPr>
          <p:nvPr/>
        </p:nvCxnSpPr>
        <p:spPr>
          <a:xfrm flipH="1">
            <a:off x="4665048" y="3503837"/>
            <a:ext cx="4916" cy="479002"/>
          </a:xfrm>
          <a:prstGeom prst="line">
            <a:avLst/>
          </a:prstGeom>
          <a:ln w="190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직선 연결선 105"/>
          <p:cNvCxnSpPr>
            <a:stCxn id="68" idx="1"/>
            <a:endCxn id="120" idx="0"/>
          </p:cNvCxnSpPr>
          <p:nvPr/>
        </p:nvCxnSpPr>
        <p:spPr>
          <a:xfrm>
            <a:off x="4665048" y="4761526"/>
            <a:ext cx="0" cy="564781"/>
          </a:xfrm>
          <a:prstGeom prst="line">
            <a:avLst/>
          </a:prstGeom>
          <a:ln w="190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043" y="5543325"/>
            <a:ext cx="836480" cy="57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" name="Freeform 445"/>
          <p:cNvSpPr>
            <a:spLocks/>
          </p:cNvSpPr>
          <p:nvPr/>
        </p:nvSpPr>
        <p:spPr bwMode="auto">
          <a:xfrm rot="18237901">
            <a:off x="6196368" y="3686162"/>
            <a:ext cx="95916" cy="511705"/>
          </a:xfrm>
          <a:custGeom>
            <a:avLst/>
            <a:gdLst>
              <a:gd name="T0" fmla="*/ 2147483647 w 404"/>
              <a:gd name="T1" fmla="*/ 0 h 793"/>
              <a:gd name="T2" fmla="*/ 2147483647 w 404"/>
              <a:gd name="T3" fmla="*/ 2147483647 h 793"/>
              <a:gd name="T4" fmla="*/ 2147483647 w 404"/>
              <a:gd name="T5" fmla="*/ 2147483647 h 793"/>
              <a:gd name="T6" fmla="*/ 2147483647 w 404"/>
              <a:gd name="T7" fmla="*/ 2147483647 h 793"/>
              <a:gd name="T8" fmla="*/ 0 w 404"/>
              <a:gd name="T9" fmla="*/ 2147483647 h 793"/>
              <a:gd name="T10" fmla="*/ 2147483647 w 404"/>
              <a:gd name="T11" fmla="*/ 2147483647 h 793"/>
              <a:gd name="T12" fmla="*/ 2147483647 w 404"/>
              <a:gd name="T13" fmla="*/ 0 h 7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4"/>
              <a:gd name="T22" fmla="*/ 0 h 793"/>
              <a:gd name="T23" fmla="*/ 404 w 404"/>
              <a:gd name="T24" fmla="*/ 793 h 7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4" h="793">
                <a:moveTo>
                  <a:pt x="132" y="0"/>
                </a:moveTo>
                <a:lnTo>
                  <a:pt x="404" y="479"/>
                </a:lnTo>
                <a:lnTo>
                  <a:pt x="188" y="397"/>
                </a:lnTo>
                <a:lnTo>
                  <a:pt x="332" y="793"/>
                </a:lnTo>
                <a:lnTo>
                  <a:pt x="0" y="253"/>
                </a:lnTo>
                <a:lnTo>
                  <a:pt x="228" y="338"/>
                </a:lnTo>
                <a:lnTo>
                  <a:pt x="132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>
              <a:solidFill>
                <a:prstClr val="black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53" name="Freeform 445"/>
          <p:cNvSpPr>
            <a:spLocks/>
          </p:cNvSpPr>
          <p:nvPr/>
        </p:nvSpPr>
        <p:spPr bwMode="auto">
          <a:xfrm rot="13811639">
            <a:off x="8007260" y="3354863"/>
            <a:ext cx="172258" cy="685055"/>
          </a:xfrm>
          <a:custGeom>
            <a:avLst/>
            <a:gdLst>
              <a:gd name="T0" fmla="*/ 2147483647 w 404"/>
              <a:gd name="T1" fmla="*/ 0 h 793"/>
              <a:gd name="T2" fmla="*/ 2147483647 w 404"/>
              <a:gd name="T3" fmla="*/ 2147483647 h 793"/>
              <a:gd name="T4" fmla="*/ 2147483647 w 404"/>
              <a:gd name="T5" fmla="*/ 2147483647 h 793"/>
              <a:gd name="T6" fmla="*/ 2147483647 w 404"/>
              <a:gd name="T7" fmla="*/ 2147483647 h 793"/>
              <a:gd name="T8" fmla="*/ 0 w 404"/>
              <a:gd name="T9" fmla="*/ 2147483647 h 793"/>
              <a:gd name="T10" fmla="*/ 2147483647 w 404"/>
              <a:gd name="T11" fmla="*/ 2147483647 h 793"/>
              <a:gd name="T12" fmla="*/ 2147483647 w 404"/>
              <a:gd name="T13" fmla="*/ 0 h 7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4"/>
              <a:gd name="T22" fmla="*/ 0 h 793"/>
              <a:gd name="T23" fmla="*/ 404 w 404"/>
              <a:gd name="T24" fmla="*/ 793 h 7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4" h="793">
                <a:moveTo>
                  <a:pt x="132" y="0"/>
                </a:moveTo>
                <a:lnTo>
                  <a:pt x="404" y="479"/>
                </a:lnTo>
                <a:lnTo>
                  <a:pt x="188" y="397"/>
                </a:lnTo>
                <a:lnTo>
                  <a:pt x="332" y="793"/>
                </a:lnTo>
                <a:lnTo>
                  <a:pt x="0" y="253"/>
                </a:lnTo>
                <a:lnTo>
                  <a:pt x="228" y="338"/>
                </a:lnTo>
                <a:lnTo>
                  <a:pt x="132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>
              <a:solidFill>
                <a:prstClr val="black"/>
              </a:solidFill>
              <a:latin typeface="굴림" charset="-127"/>
              <a:ea typeface="굴림" charset="-127"/>
            </a:endParaRPr>
          </a:p>
        </p:txBody>
      </p:sp>
      <p:grpSp>
        <p:nvGrpSpPr>
          <p:cNvPr id="67" name="그룹 66"/>
          <p:cNvGrpSpPr/>
          <p:nvPr/>
        </p:nvGrpSpPr>
        <p:grpSpPr>
          <a:xfrm>
            <a:off x="6588224" y="2271355"/>
            <a:ext cx="2187798" cy="1274015"/>
            <a:chOff x="4211958" y="5441133"/>
            <a:chExt cx="2187798" cy="1274015"/>
          </a:xfrm>
        </p:grpSpPr>
        <p:sp>
          <p:nvSpPr>
            <p:cNvPr id="71" name="AutoShape 9"/>
            <p:cNvSpPr>
              <a:spLocks noChangeArrowheads="1"/>
            </p:cNvSpPr>
            <p:nvPr/>
          </p:nvSpPr>
          <p:spPr bwMode="auto">
            <a:xfrm>
              <a:off x="4283966" y="5441133"/>
              <a:ext cx="2115789" cy="1274015"/>
            </a:xfrm>
            <a:prstGeom prst="roundRect">
              <a:avLst>
                <a:gd name="adj" fmla="val 4583"/>
              </a:avLst>
            </a:prstGeom>
            <a:solidFill>
              <a:schemeClr val="bg1"/>
            </a:solidFill>
            <a:ln w="9525" cap="sq">
              <a:solidFill>
                <a:schemeClr val="folHlink"/>
              </a:solidFill>
              <a:round/>
              <a:headEnd/>
              <a:tailEnd/>
            </a:ln>
            <a:effectLst>
              <a:outerShdw dist="1796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198000" rIns="90000" anchor="ctr"/>
            <a:lstStyle/>
            <a:p>
              <a:endParaRPr lang="ko-KR" altLang="en-US" sz="1200" dirty="0"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73" name="그룹 72"/>
            <p:cNvGrpSpPr/>
            <p:nvPr/>
          </p:nvGrpSpPr>
          <p:grpSpPr>
            <a:xfrm>
              <a:off x="4355974" y="5823355"/>
              <a:ext cx="827513" cy="790384"/>
              <a:chOff x="4139950" y="5823355"/>
              <a:chExt cx="827513" cy="790384"/>
            </a:xfrm>
          </p:grpSpPr>
          <p:pic>
            <p:nvPicPr>
              <p:cNvPr id="85" name="그림 84" descr="스마트폰.jpg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 flipH="1">
                <a:off x="4174711" y="5928922"/>
                <a:ext cx="776182" cy="626156"/>
              </a:xfrm>
              <a:prstGeom prst="rect">
                <a:avLst/>
              </a:prstGeom>
            </p:spPr>
          </p:pic>
          <p:sp>
            <p:nvSpPr>
              <p:cNvPr id="86" name="타원 85"/>
              <p:cNvSpPr/>
              <p:nvPr/>
            </p:nvSpPr>
            <p:spPr>
              <a:xfrm>
                <a:off x="4139950" y="5823355"/>
                <a:ext cx="827513" cy="790384"/>
              </a:xfrm>
              <a:prstGeom prst="ellipse">
                <a:avLst/>
              </a:prstGeom>
              <a:noFill/>
              <a:ln>
                <a:solidFill>
                  <a:srgbClr val="0033C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n w="28575">
                    <a:solidFill>
                      <a:srgbClr val="FF0000"/>
                    </a:solidFill>
                    <a:prstDash val="dash"/>
                  </a:ln>
                  <a:noFill/>
                </a:endParaRPr>
              </a:p>
            </p:txBody>
          </p:sp>
        </p:grpSp>
        <p:sp>
          <p:nvSpPr>
            <p:cNvPr id="74" name="Text Box 31"/>
            <p:cNvSpPr txBox="1">
              <a:spLocks noChangeArrowheads="1"/>
            </p:cNvSpPr>
            <p:nvPr/>
          </p:nvSpPr>
          <p:spPr bwMode="auto">
            <a:xfrm>
              <a:off x="4211958" y="5528265"/>
              <a:ext cx="11865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latinLnBrk="0" hangingPunct="1"/>
              <a:r>
                <a:rPr kumimoji="0" lang="en-US" altLang="ko-KR" sz="1200" b="1" dirty="0">
                  <a:latin typeface="맑은 고딕" pitchFamily="50" charset="-127"/>
                  <a:ea typeface="맑은 고딕" pitchFamily="50" charset="-127"/>
                </a:rPr>
                <a:t>[U+ </a:t>
              </a:r>
              <a:r>
                <a:rPr kumimoji="0" lang="ko-KR" altLang="en-US" sz="1200" b="1" dirty="0" err="1">
                  <a:latin typeface="맑은 고딕" pitchFamily="50" charset="-127"/>
                  <a:ea typeface="맑은 고딕" pitchFamily="50" charset="-127"/>
                </a:rPr>
                <a:t>스마트폰</a:t>
              </a:r>
              <a:r>
                <a:rPr kumimoji="0" lang="en-US" altLang="ko-KR" sz="1200" b="1" dirty="0">
                  <a:latin typeface="맑은 고딕" pitchFamily="50" charset="-127"/>
                  <a:ea typeface="맑은 고딕" pitchFamily="50" charset="-127"/>
                </a:rPr>
                <a:t>]</a:t>
              </a:r>
              <a:endParaRPr kumimoji="0" lang="ko-KR" altLang="en-US" sz="12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6" name="Text Box 31"/>
            <p:cNvSpPr txBox="1">
              <a:spLocks noChangeArrowheads="1"/>
            </p:cNvSpPr>
            <p:nvPr/>
          </p:nvSpPr>
          <p:spPr bwMode="auto">
            <a:xfrm>
              <a:off x="5364088" y="5528265"/>
              <a:ext cx="10356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latinLnBrk="0" hangingPunct="1"/>
              <a:r>
                <a:rPr kumimoji="0" lang="en-US" altLang="ko-KR" sz="1200" b="1" dirty="0">
                  <a:latin typeface="맑은 고딕" pitchFamily="50" charset="-127"/>
                  <a:ea typeface="맑은 고딕" pitchFamily="50" charset="-127"/>
                </a:rPr>
                <a:t>[KT/SKT </a:t>
              </a:r>
              <a:r>
                <a:rPr kumimoji="0" lang="ko-KR" altLang="en-US" sz="1200" b="1" dirty="0">
                  <a:latin typeface="맑은 고딕" pitchFamily="50" charset="-127"/>
                  <a:ea typeface="맑은 고딕" pitchFamily="50" charset="-127"/>
                </a:rPr>
                <a:t>폰</a:t>
              </a:r>
              <a:r>
                <a:rPr kumimoji="0" lang="en-US" altLang="ko-KR" sz="1200" b="1" dirty="0">
                  <a:latin typeface="맑은 고딕" pitchFamily="50" charset="-127"/>
                  <a:ea typeface="맑은 고딕" pitchFamily="50" charset="-127"/>
                </a:rPr>
                <a:t>]</a:t>
              </a:r>
              <a:endParaRPr kumimoji="0" lang="ko-KR" altLang="en-US" sz="12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78" name="그룹 77"/>
            <p:cNvGrpSpPr/>
            <p:nvPr/>
          </p:nvGrpSpPr>
          <p:grpSpPr>
            <a:xfrm>
              <a:off x="5472677" y="5812995"/>
              <a:ext cx="827513" cy="790384"/>
              <a:chOff x="4357132" y="5823355"/>
              <a:chExt cx="827513" cy="790384"/>
            </a:xfrm>
          </p:grpSpPr>
          <p:pic>
            <p:nvPicPr>
              <p:cNvPr id="79" name="그림 78" descr="스마트폰.jpg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 flipH="1">
                <a:off x="4391893" y="5928922"/>
                <a:ext cx="776182" cy="626156"/>
              </a:xfrm>
              <a:prstGeom prst="rect">
                <a:avLst/>
              </a:prstGeom>
            </p:spPr>
          </p:pic>
          <p:sp>
            <p:nvSpPr>
              <p:cNvPr id="82" name="타원 81"/>
              <p:cNvSpPr/>
              <p:nvPr/>
            </p:nvSpPr>
            <p:spPr>
              <a:xfrm>
                <a:off x="4357132" y="5823355"/>
                <a:ext cx="827513" cy="790384"/>
              </a:xfrm>
              <a:prstGeom prst="ellipse">
                <a:avLst/>
              </a:prstGeom>
              <a:noFill/>
              <a:ln>
                <a:solidFill>
                  <a:srgbClr val="0033C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n w="28575">
                    <a:solidFill>
                      <a:srgbClr val="FF0000"/>
                    </a:solidFill>
                    <a:prstDash val="dash"/>
                  </a:ln>
                  <a:noFill/>
                </a:endParaRPr>
              </a:p>
            </p:txBody>
          </p:sp>
        </p:grpSp>
      </p:grpSp>
      <p:sp>
        <p:nvSpPr>
          <p:cNvPr id="88" name="Freeform 445"/>
          <p:cNvSpPr>
            <a:spLocks/>
          </p:cNvSpPr>
          <p:nvPr/>
        </p:nvSpPr>
        <p:spPr bwMode="auto">
          <a:xfrm rot="18237901">
            <a:off x="6553883" y="2503291"/>
            <a:ext cx="95916" cy="511705"/>
          </a:xfrm>
          <a:custGeom>
            <a:avLst/>
            <a:gdLst>
              <a:gd name="T0" fmla="*/ 2147483647 w 404"/>
              <a:gd name="T1" fmla="*/ 0 h 793"/>
              <a:gd name="T2" fmla="*/ 2147483647 w 404"/>
              <a:gd name="T3" fmla="*/ 2147483647 h 793"/>
              <a:gd name="T4" fmla="*/ 2147483647 w 404"/>
              <a:gd name="T5" fmla="*/ 2147483647 h 793"/>
              <a:gd name="T6" fmla="*/ 2147483647 w 404"/>
              <a:gd name="T7" fmla="*/ 2147483647 h 793"/>
              <a:gd name="T8" fmla="*/ 0 w 404"/>
              <a:gd name="T9" fmla="*/ 2147483647 h 793"/>
              <a:gd name="T10" fmla="*/ 2147483647 w 404"/>
              <a:gd name="T11" fmla="*/ 2147483647 h 793"/>
              <a:gd name="T12" fmla="*/ 2147483647 w 404"/>
              <a:gd name="T13" fmla="*/ 0 h 7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4"/>
              <a:gd name="T22" fmla="*/ 0 h 793"/>
              <a:gd name="T23" fmla="*/ 404 w 404"/>
              <a:gd name="T24" fmla="*/ 793 h 79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4" h="793">
                <a:moveTo>
                  <a:pt x="132" y="0"/>
                </a:moveTo>
                <a:lnTo>
                  <a:pt x="404" y="479"/>
                </a:lnTo>
                <a:lnTo>
                  <a:pt x="188" y="397"/>
                </a:lnTo>
                <a:lnTo>
                  <a:pt x="332" y="793"/>
                </a:lnTo>
                <a:lnTo>
                  <a:pt x="0" y="253"/>
                </a:lnTo>
                <a:lnTo>
                  <a:pt x="228" y="338"/>
                </a:lnTo>
                <a:lnTo>
                  <a:pt x="132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0">
              <a:solidFill>
                <a:prstClr val="black"/>
              </a:solidFill>
              <a:latin typeface="굴림" charset="-127"/>
              <a:ea typeface="굴림" charset="-127"/>
            </a:endParaRPr>
          </a:p>
        </p:txBody>
      </p:sp>
      <p:cxnSp>
        <p:nvCxnSpPr>
          <p:cNvPr id="89" name="직선 연결선 88"/>
          <p:cNvCxnSpPr/>
          <p:nvPr/>
        </p:nvCxnSpPr>
        <p:spPr>
          <a:xfrm>
            <a:off x="7699166" y="2395581"/>
            <a:ext cx="8687" cy="1118967"/>
          </a:xfrm>
          <a:prstGeom prst="line">
            <a:avLst/>
          </a:prstGeom>
          <a:ln w="190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/>
          <p:cNvSpPr/>
          <p:nvPr/>
        </p:nvSpPr>
        <p:spPr>
          <a:xfrm>
            <a:off x="302828" y="2342540"/>
            <a:ext cx="24497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서버 </a:t>
            </a:r>
            <a:r>
              <a:rPr lang="en-US" altLang="ko-KR" sz="1600" b="1" dirty="0">
                <a:latin typeface="맑은 고딕" pitchFamily="50" charset="-127"/>
                <a:ea typeface="맑은 고딕" pitchFamily="50" charset="-127"/>
              </a:rPr>
              <a:t>1: </a:t>
            </a: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제어</a:t>
            </a:r>
            <a:r>
              <a:rPr lang="en-US" altLang="ko-KR" sz="1600" b="1" dirty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관리 다수 </a:t>
            </a:r>
            <a:endParaRPr lang="ko-KR" altLang="en-US" sz="1600" dirty="0"/>
          </a:p>
        </p:txBody>
      </p:sp>
      <p:grpSp>
        <p:nvGrpSpPr>
          <p:cNvPr id="9" name="그룹 8"/>
          <p:cNvGrpSpPr/>
          <p:nvPr/>
        </p:nvGrpSpPr>
        <p:grpSpPr>
          <a:xfrm>
            <a:off x="200759" y="3413799"/>
            <a:ext cx="2698070" cy="3301349"/>
            <a:chOff x="200759" y="3413799"/>
            <a:chExt cx="2698070" cy="3301349"/>
          </a:xfrm>
        </p:grpSpPr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200759" y="3718191"/>
              <a:ext cx="2698070" cy="43088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latinLnBrk="0" hangingPunct="1"/>
              <a:r>
                <a:rPr kumimoji="0" lang="en-US" altLang="ko-KR" sz="1100" b="1" dirty="0">
                  <a:latin typeface="맑은 고딕" pitchFamily="50" charset="-127"/>
                  <a:ea typeface="맑은 고딕" pitchFamily="50" charset="-127"/>
                </a:rPr>
                <a:t>[LTE Router for device]</a:t>
              </a:r>
            </a:p>
            <a:p>
              <a:pPr algn="ctr" eaLnBrk="1" latinLnBrk="0" hangingPunct="1"/>
              <a:r>
                <a:rPr kumimoji="0" lang="en-US" altLang="ko-KR" sz="1100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LGU</a:t>
              </a:r>
              <a:r>
                <a:rPr kumimoji="0" lang="ko-KR" altLang="en-US" sz="1100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사설</a:t>
              </a:r>
              <a:r>
                <a:rPr kumimoji="0" lang="en-US" altLang="ko-KR" sz="1100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+</a:t>
              </a:r>
              <a:r>
                <a:rPr kumimoji="0" lang="ko-KR" altLang="en-US" sz="1100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유동 </a:t>
              </a:r>
              <a:r>
                <a:rPr kumimoji="0" lang="en-US" altLang="ko-KR" sz="1100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IP 10.x.y.z</a:t>
              </a:r>
              <a:endParaRPr kumimoji="0" lang="ko-KR" altLang="en-US" sz="11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pic>
          <p:nvPicPr>
            <p:cNvPr id="95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2957" y="5733148"/>
              <a:ext cx="1105152" cy="848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" name="AutoShape 9"/>
            <p:cNvSpPr>
              <a:spLocks noChangeArrowheads="1"/>
            </p:cNvSpPr>
            <p:nvPr/>
          </p:nvSpPr>
          <p:spPr bwMode="auto">
            <a:xfrm>
              <a:off x="240399" y="4229202"/>
              <a:ext cx="2602790" cy="2485946"/>
            </a:xfrm>
            <a:prstGeom prst="roundRect">
              <a:avLst>
                <a:gd name="adj" fmla="val 4583"/>
              </a:avLst>
            </a:prstGeom>
            <a:noFill/>
            <a:ln w="9525" cap="sq">
              <a:solidFill>
                <a:schemeClr val="folHlink"/>
              </a:solidFill>
              <a:round/>
              <a:headEnd/>
              <a:tailEnd/>
            </a:ln>
            <a:effectLst>
              <a:outerShdw dist="1796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198000" rIns="90000" anchor="ctr"/>
            <a:lstStyle/>
            <a:p>
              <a:endParaRPr lang="ko-KR" altLang="en-US" sz="120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01" name="Text Box 31"/>
            <p:cNvSpPr txBox="1">
              <a:spLocks noChangeArrowheads="1"/>
            </p:cNvSpPr>
            <p:nvPr/>
          </p:nvSpPr>
          <p:spPr bwMode="auto">
            <a:xfrm>
              <a:off x="1043608" y="3413799"/>
              <a:ext cx="114165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latinLnBrk="0" hangingPunct="1"/>
              <a:r>
                <a:rPr kumimoji="0" lang="en-US" altLang="ko-KR" sz="1200" b="1" dirty="0">
                  <a:latin typeface="맑은 고딕" pitchFamily="50" charset="-127"/>
                  <a:ea typeface="맑은 고딕" pitchFamily="50" charset="-127"/>
                </a:rPr>
                <a:t>[</a:t>
              </a:r>
              <a:r>
                <a:rPr kumimoji="0" lang="ko-KR" altLang="en-US" sz="1200" b="1" dirty="0">
                  <a:latin typeface="맑은 고딕" pitchFamily="50" charset="-127"/>
                  <a:ea typeface="맑은 고딕" pitchFamily="50" charset="-127"/>
                </a:rPr>
                <a:t>제어 </a:t>
              </a:r>
              <a:r>
                <a:rPr kumimoji="0" lang="en-US" altLang="ko-KR" sz="1200" b="1" dirty="0">
                  <a:latin typeface="맑은 고딕" pitchFamily="50" charset="-127"/>
                  <a:ea typeface="맑은 고딕" pitchFamily="50" charset="-127"/>
                </a:rPr>
                <a:t>Device]</a:t>
              </a:r>
              <a:endParaRPr kumimoji="0" lang="ko-KR" altLang="en-US" sz="12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7" name="AutoShape 9"/>
            <p:cNvSpPr>
              <a:spLocks noChangeArrowheads="1"/>
            </p:cNvSpPr>
            <p:nvPr/>
          </p:nvSpPr>
          <p:spPr bwMode="auto">
            <a:xfrm>
              <a:off x="316391" y="5553120"/>
              <a:ext cx="2410096" cy="1091227"/>
            </a:xfrm>
            <a:prstGeom prst="roundRect">
              <a:avLst>
                <a:gd name="adj" fmla="val 4583"/>
              </a:avLst>
            </a:prstGeom>
            <a:noFill/>
            <a:ln w="9525" cap="sq">
              <a:solidFill>
                <a:schemeClr val="folHlink"/>
              </a:solidFill>
              <a:prstDash val="sysDot"/>
              <a:round/>
              <a:headEnd/>
              <a:tailEnd/>
            </a:ln>
            <a:effectLst>
              <a:outerShdw dist="1796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198000" rIns="90000" anchor="ctr"/>
            <a:lstStyle/>
            <a:p>
              <a:endParaRPr lang="ko-KR" altLang="en-US" sz="1200" dirty="0">
                <a:latin typeface="맑은 고딕" pitchFamily="50" charset="-127"/>
                <a:ea typeface="맑은 고딕" pitchFamily="50" charset="-127"/>
              </a:endParaRPr>
            </a:p>
          </p:txBody>
        </p:sp>
        <p:pic>
          <p:nvPicPr>
            <p:cNvPr id="54" name="Picture 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141" y="5677061"/>
              <a:ext cx="1058895" cy="904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직사각형 9"/>
          <p:cNvSpPr/>
          <p:nvPr/>
        </p:nvSpPr>
        <p:spPr>
          <a:xfrm>
            <a:off x="5036653" y="114578"/>
            <a:ext cx="4078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b="1" kern="0" dirty="0">
                <a:solidFill>
                  <a:srgbClr val="0033CC"/>
                </a:solidFill>
                <a:latin typeface="+mn-ea"/>
              </a:rPr>
              <a:t>(</a:t>
            </a:r>
            <a:r>
              <a:rPr lang="ko-KR" altLang="en-US" b="1" kern="0" dirty="0">
                <a:solidFill>
                  <a:srgbClr val="0033CC"/>
                </a:solidFill>
                <a:latin typeface="+mn-ea"/>
              </a:rPr>
              <a:t>단말기 사설</a:t>
            </a:r>
            <a:r>
              <a:rPr lang="en-US" altLang="ko-KR" b="1" kern="0" dirty="0">
                <a:solidFill>
                  <a:srgbClr val="0033CC"/>
                </a:solidFill>
                <a:latin typeface="+mn-ea"/>
              </a:rPr>
              <a:t>IP+</a:t>
            </a:r>
            <a:r>
              <a:rPr lang="ko-KR" altLang="en-US" b="1" kern="0" dirty="0">
                <a:solidFill>
                  <a:srgbClr val="0033CC"/>
                </a:solidFill>
                <a:latin typeface="+mn-ea"/>
              </a:rPr>
              <a:t>서버 </a:t>
            </a:r>
            <a:r>
              <a:rPr lang="ko-KR" altLang="en-US" b="1" kern="0" dirty="0">
                <a:solidFill>
                  <a:srgbClr val="FF0000"/>
                </a:solidFill>
                <a:latin typeface="+mn-ea"/>
              </a:rPr>
              <a:t>공인</a:t>
            </a:r>
            <a:r>
              <a:rPr lang="en-US" altLang="ko-KR" b="1" kern="0" dirty="0">
                <a:solidFill>
                  <a:srgbClr val="0033CC"/>
                </a:solidFill>
                <a:latin typeface="+mn-ea"/>
              </a:rPr>
              <a:t>IP </a:t>
            </a:r>
            <a:r>
              <a:rPr lang="ko-KR" altLang="en-US" b="1" kern="0" dirty="0">
                <a:solidFill>
                  <a:srgbClr val="0033CC"/>
                </a:solidFill>
                <a:latin typeface="+mn-ea"/>
              </a:rPr>
              <a:t>조합</a:t>
            </a:r>
            <a:r>
              <a:rPr lang="en-US" altLang="ko-KR" b="1" kern="0" dirty="0">
                <a:solidFill>
                  <a:srgbClr val="0033CC"/>
                </a:solidFill>
                <a:latin typeface="+mn-ea"/>
              </a:rPr>
              <a:t>)</a:t>
            </a:r>
            <a:endParaRPr lang="en-US" altLang="ko-KR" sz="2800" b="1" kern="0" dirty="0">
              <a:solidFill>
                <a:srgbClr val="0033CC"/>
              </a:solidFill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911475" y="3338969"/>
            <a:ext cx="228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latinLnBrk="0"/>
            <a:r>
              <a:rPr lang="en-US" altLang="ko-KR" sz="1100" dirty="0">
                <a:solidFill>
                  <a:prstClr val="white"/>
                </a:solidFill>
              </a:rPr>
              <a:t>Forwarding: </a:t>
            </a:r>
            <a:r>
              <a:rPr lang="ko-KR" altLang="ko-KR" sz="1100" dirty="0">
                <a:solidFill>
                  <a:prstClr val="white"/>
                </a:solidFill>
              </a:rPr>
              <a:t>첨부자료 </a:t>
            </a:r>
            <a:r>
              <a:rPr lang="en-US" altLang="ko-KR" sz="1100" dirty="0">
                <a:solidFill>
                  <a:prstClr val="white"/>
                </a:solidFill>
              </a:rPr>
              <a:t>20~21 </a:t>
            </a:r>
            <a:r>
              <a:rPr lang="ko-KR" altLang="ko-KR" sz="1100" dirty="0">
                <a:solidFill>
                  <a:prstClr val="white"/>
                </a:solidFill>
              </a:rPr>
              <a:t>페이지</a:t>
            </a: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752538" y="4807880"/>
            <a:ext cx="4224368" cy="5601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ko-KR" sz="1200" dirty="0">
                <a:solidFill>
                  <a:srgbClr val="0033CC"/>
                </a:solidFill>
              </a:rPr>
              <a:t>DDNS </a:t>
            </a:r>
            <a:r>
              <a:rPr lang="ko-KR" altLang="ko-KR" sz="1200" dirty="0">
                <a:solidFill>
                  <a:srgbClr val="0033CC"/>
                </a:solidFill>
              </a:rPr>
              <a:t>설정</a:t>
            </a:r>
            <a:r>
              <a:rPr lang="en-US" altLang="ko-KR" sz="1200" dirty="0">
                <a:solidFill>
                  <a:srgbClr val="0033CC"/>
                </a:solidFill>
              </a:rPr>
              <a:t>: </a:t>
            </a:r>
            <a:r>
              <a:rPr lang="ko-KR" altLang="ko-KR" sz="1200" dirty="0">
                <a:solidFill>
                  <a:srgbClr val="0033CC"/>
                </a:solidFill>
              </a:rPr>
              <a:t>첨부자료</a:t>
            </a:r>
            <a:r>
              <a:rPr lang="en-US" altLang="ko-KR" sz="1200" dirty="0">
                <a:solidFill>
                  <a:srgbClr val="0033CC"/>
                </a:solidFill>
              </a:rPr>
              <a:t> 26</a:t>
            </a:r>
            <a:r>
              <a:rPr lang="ko-KR" altLang="ko-KR" sz="1200" dirty="0">
                <a:solidFill>
                  <a:srgbClr val="0033CC"/>
                </a:solidFill>
              </a:rPr>
              <a:t>페이지 </a:t>
            </a:r>
            <a:r>
              <a:rPr lang="en-US" altLang="ko-KR" sz="1200" dirty="0">
                <a:solidFill>
                  <a:srgbClr val="0033CC"/>
                </a:solidFill>
              </a:rPr>
              <a:t>DDNS </a:t>
            </a:r>
            <a:r>
              <a:rPr lang="ko-KR" altLang="ko-KR" sz="1200" dirty="0">
                <a:solidFill>
                  <a:srgbClr val="0033CC"/>
                </a:solidFill>
              </a:rPr>
              <a:t>설정 방법 참조 要</a:t>
            </a:r>
          </a:p>
          <a:p>
            <a:pPr lvl="0" latinLnBrk="0"/>
            <a:r>
              <a:rPr lang="en-US" altLang="ko-KR" sz="1200" dirty="0">
                <a:solidFill>
                  <a:srgbClr val="0033CC"/>
                </a:solidFill>
              </a:rPr>
              <a:t>Port Forwarding: </a:t>
            </a:r>
            <a:r>
              <a:rPr lang="ko-KR" altLang="ko-KR" sz="1200" dirty="0">
                <a:solidFill>
                  <a:srgbClr val="0033CC"/>
                </a:solidFill>
              </a:rPr>
              <a:t>첨부자료 </a:t>
            </a:r>
            <a:r>
              <a:rPr lang="en-US" altLang="ko-KR" sz="1200" dirty="0">
                <a:solidFill>
                  <a:srgbClr val="0033CC"/>
                </a:solidFill>
              </a:rPr>
              <a:t>20~21 </a:t>
            </a:r>
            <a:r>
              <a:rPr lang="ko-KR" altLang="ko-KR" sz="1200" dirty="0">
                <a:solidFill>
                  <a:srgbClr val="0033CC"/>
                </a:solidFill>
              </a:rPr>
              <a:t>페이지</a:t>
            </a:r>
          </a:p>
        </p:txBody>
      </p:sp>
      <p:cxnSp>
        <p:nvCxnSpPr>
          <p:cNvPr id="14" name="직선 화살표 연결선 13"/>
          <p:cNvCxnSpPr/>
          <p:nvPr/>
        </p:nvCxnSpPr>
        <p:spPr>
          <a:xfrm flipH="1" flipV="1">
            <a:off x="2483768" y="4549427"/>
            <a:ext cx="268770" cy="25845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직선 화살표 연결선 86"/>
          <p:cNvCxnSpPr/>
          <p:nvPr/>
        </p:nvCxnSpPr>
        <p:spPr>
          <a:xfrm flipV="1">
            <a:off x="6976906" y="4509121"/>
            <a:ext cx="204589" cy="29875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5349720" y="5605454"/>
            <a:ext cx="149111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50" dirty="0">
                <a:solidFill>
                  <a:srgbClr val="0033CC"/>
                </a:solidFill>
              </a:rPr>
              <a:t>DDNS Domain Name</a:t>
            </a:r>
          </a:p>
          <a:p>
            <a:r>
              <a:rPr lang="ko-KR" altLang="en-US" sz="1050" dirty="0" err="1">
                <a:solidFill>
                  <a:srgbClr val="0033CC"/>
                </a:solidFill>
              </a:rPr>
              <a:t>으로</a:t>
            </a:r>
            <a:r>
              <a:rPr lang="ko-KR" altLang="en-US" sz="1050" dirty="0">
                <a:solidFill>
                  <a:srgbClr val="0033CC"/>
                </a:solidFill>
              </a:rPr>
              <a:t> 접속</a:t>
            </a:r>
            <a:r>
              <a:rPr lang="en-US" altLang="ko-KR" sz="1050" dirty="0">
                <a:solidFill>
                  <a:srgbClr val="0033CC"/>
                </a:solidFill>
              </a:rPr>
              <a:t> </a:t>
            </a:r>
            <a:endParaRPr lang="ko-KR" altLang="en-US" sz="1050" dirty="0"/>
          </a:p>
        </p:txBody>
      </p:sp>
      <p:sp>
        <p:nvSpPr>
          <p:cNvPr id="13" name="직사각형 12"/>
          <p:cNvSpPr/>
          <p:nvPr/>
        </p:nvSpPr>
        <p:spPr>
          <a:xfrm>
            <a:off x="106666" y="4334853"/>
            <a:ext cx="149111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/>
              <a:t>PF: 333</a:t>
            </a:r>
          </a:p>
          <a:p>
            <a:r>
              <a:rPr lang="en-US" altLang="ko-KR" sz="1100" dirty="0"/>
              <a:t>IP: 1) 192.168.10.100</a:t>
            </a:r>
          </a:p>
          <a:p>
            <a:r>
              <a:rPr lang="en-US" altLang="ko-KR" sz="1100" dirty="0"/>
              <a:t>    2) 192.168.10.101</a:t>
            </a:r>
            <a:endParaRPr lang="ko-KR" altLang="en-US" sz="1100" dirty="0"/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84" y="4175333"/>
            <a:ext cx="790932" cy="72461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780" y="4272628"/>
            <a:ext cx="903924" cy="82813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38855" flipV="1">
            <a:off x="1314342" y="5265632"/>
            <a:ext cx="751499" cy="21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88248" flipV="1">
            <a:off x="977185" y="5188621"/>
            <a:ext cx="751499" cy="21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46276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직사각형 4"/>
          <p:cNvSpPr>
            <a:spLocks noChangeArrowheads="1"/>
          </p:cNvSpPr>
          <p:nvPr/>
        </p:nvSpPr>
        <p:spPr bwMode="auto">
          <a:xfrm>
            <a:off x="468313" y="44624"/>
            <a:ext cx="8928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ko-KR" sz="2000" b="1" dirty="0">
                <a:solidFill>
                  <a:schemeClr val="bg1">
                    <a:lumMod val="50000"/>
                  </a:schemeClr>
                </a:solidFill>
                <a:latin typeface="HY헤드라인B" panose="02030600000101010101" pitchFamily="18" charset="-127"/>
                <a:ea typeface="HY헤드라인B" panose="02030600000101010101" pitchFamily="18" charset="-127"/>
              </a:rPr>
              <a:t>Index</a:t>
            </a:r>
            <a:endParaRPr lang="ko-KR" altLang="en-US" sz="2000" b="1" dirty="0">
              <a:solidFill>
                <a:schemeClr val="bg1">
                  <a:lumMod val="50000"/>
                </a:schemeClr>
              </a:solidFill>
              <a:latin typeface="HY헤드라인B" panose="02030600000101010101" pitchFamily="18" charset="-127"/>
              <a:ea typeface="HY헤드라인B" panose="02030600000101010101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0" y="476672"/>
            <a:ext cx="9144000" cy="0"/>
          </a:xfrm>
          <a:prstGeom prst="line">
            <a:avLst/>
          </a:prstGeom>
          <a:ln w="28575">
            <a:solidFill>
              <a:srgbClr val="D82E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0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732588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BEC2F67-02BF-454E-9422-FA826FBA4C6C}" type="slidenum">
              <a:rPr lang="en-US" altLang="ko-KR" sz="1400" smtClean="0">
                <a:latin typeface="나눔고딕" pitchFamily="50" charset="-127"/>
                <a:ea typeface="나눔고딕" pitchFamily="50" charset="-127"/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n-US" altLang="ko-KR" sz="1400" dirty="0"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348884"/>
              </p:ext>
            </p:extLst>
          </p:nvPr>
        </p:nvGraphicFramePr>
        <p:xfrm>
          <a:off x="323528" y="836713"/>
          <a:ext cx="3960440" cy="548117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2635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헤드라인B" panose="02030600000101010101" pitchFamily="18" charset="-127"/>
                          <a:ea typeface="HY헤드라인B" panose="02030600000101010101" pitchFamily="18" charset="-127"/>
                        </a:rPr>
                        <a:t>목   차</a:t>
                      </a:r>
                      <a:endParaRPr lang="ko-KR" altLang="en-U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헤드라인B" panose="02030600000101010101" pitchFamily="18" charset="-127"/>
                        <a:ea typeface="HY헤드라인B" panose="02030600000101010101" pitchFamily="18" charset="-127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헤드라인B" panose="02030600000101010101" pitchFamily="18" charset="-127"/>
                          <a:ea typeface="HY헤드라인B" panose="02030600000101010101" pitchFamily="18" charset="-127"/>
                        </a:rPr>
                        <a:t>Page</a:t>
                      </a:r>
                      <a:endParaRPr lang="ko-KR" altLang="en-U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헤드라인B" panose="02030600000101010101" pitchFamily="18" charset="-127"/>
                        <a:ea typeface="HY헤드라인B" panose="02030600000101010101" pitchFamily="18" charset="-127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2252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  <a:defRPr/>
                      </a:pPr>
                      <a:r>
                        <a:rPr lang="ko-KR" altLang="en-US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회사</a:t>
                      </a:r>
                      <a:r>
                        <a:rPr lang="en-US" altLang="ko-KR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소개</a:t>
                      </a:r>
                      <a:endParaRPr lang="en-US" altLang="ko-KR" sz="13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marL="0" indent="0">
                        <a:buNone/>
                        <a:defRPr/>
                      </a:pPr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     1.1  </a:t>
                      </a:r>
                      <a:r>
                        <a:rPr lang="ko-KR" altLang="en-US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회사</a:t>
                      </a:r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ko-KR" altLang="en-US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개요</a:t>
                      </a:r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</a:p>
                    <a:p>
                      <a:pPr marL="0" indent="0">
                        <a:buNone/>
                        <a:defRPr/>
                      </a:pPr>
                      <a:r>
                        <a:rPr lang="en-US" altLang="ko-KR" sz="13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     </a:t>
                      </a:r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1.2 </a:t>
                      </a:r>
                      <a:r>
                        <a:rPr lang="ko-KR" altLang="en-US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주요사업</a:t>
                      </a:r>
                      <a:endParaRPr lang="en-US" altLang="ko-KR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</a:t>
                      </a:r>
                    </a:p>
                    <a:p>
                      <a:pPr algn="ctr" latinLnBrk="1"/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</a:t>
                      </a:r>
                      <a:endParaRPr lang="ko-KR" alt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3955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kumimoji="0" lang="en-US" altLang="ko-KR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2. </a:t>
                      </a:r>
                      <a:r>
                        <a:rPr kumimoji="0" lang="ko-KR" altLang="en-US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서비스 차별화</a:t>
                      </a:r>
                      <a:endParaRPr kumimoji="0" lang="en-US" altLang="ko-KR" sz="13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>
                        <a:defRPr/>
                      </a:pPr>
                      <a:r>
                        <a:rPr kumimoji="0" lang="en-US" altLang="ko-KR" sz="13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     </a:t>
                      </a:r>
                      <a:r>
                        <a:rPr kumimoji="0"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2.1 </a:t>
                      </a:r>
                      <a:r>
                        <a:rPr kumimoji="0" lang="ko-KR" altLang="en-US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차별화</a:t>
                      </a:r>
                      <a:r>
                        <a:rPr kumimoji="0"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/</a:t>
                      </a:r>
                      <a:r>
                        <a:rPr kumimoji="0" lang="ko-KR" altLang="en-US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특징       </a:t>
                      </a:r>
                      <a:endParaRPr kumimoji="0" lang="en-US" altLang="ko-KR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>
                        <a:defRPr/>
                      </a:pPr>
                      <a:r>
                        <a:rPr kumimoji="0" lang="en-US" altLang="ko-KR" sz="13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     </a:t>
                      </a:r>
                      <a:r>
                        <a:rPr kumimoji="0"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2.2 </a:t>
                      </a:r>
                      <a:r>
                        <a:rPr lang="en-US" altLang="ko-KR" sz="130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CNS NMS </a:t>
                      </a:r>
                      <a:r>
                        <a:rPr lang="ko-KR" altLang="en-US" sz="130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기능 </a:t>
                      </a:r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</a:p>
                    <a:p>
                      <a:pPr>
                        <a:defRPr/>
                      </a:pPr>
                      <a:r>
                        <a:rPr kumimoji="0" lang="en-US" altLang="ko-KR" sz="13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     </a:t>
                      </a:r>
                      <a:r>
                        <a:rPr kumimoji="0"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2.3 </a:t>
                      </a:r>
                      <a:r>
                        <a:rPr kumimoji="0" lang="ko-KR" altLang="en-US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고객전용 </a:t>
                      </a:r>
                      <a:r>
                        <a:rPr kumimoji="0"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NMS </a:t>
                      </a:r>
                      <a:r>
                        <a:rPr lang="ko-KR" altLang="en-US" sz="130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기능 구분</a:t>
                      </a:r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</a:p>
                    <a:p>
                      <a:pPr>
                        <a:defRPr/>
                      </a:pPr>
                      <a:r>
                        <a:rPr lang="en-US" altLang="ko-KR" sz="13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     </a:t>
                      </a:r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2.4 NMS </a:t>
                      </a:r>
                      <a:r>
                        <a:rPr lang="ko-KR" altLang="en-US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일괄모니터링 예</a:t>
                      </a:r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endParaRPr kumimoji="0" lang="ko-KR" alt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5</a:t>
                      </a:r>
                    </a:p>
                    <a:p>
                      <a:pPr algn="ctr" latinLnBrk="1"/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6</a:t>
                      </a:r>
                    </a:p>
                    <a:p>
                      <a:pPr algn="ctr" latinLnBrk="1"/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7</a:t>
                      </a:r>
                    </a:p>
                    <a:p>
                      <a:pPr algn="ctr" latinLnBrk="1"/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8</a:t>
                      </a:r>
                      <a:endParaRPr lang="ko-KR" alt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74158">
                <a:tc>
                  <a:txBody>
                    <a:bodyPr/>
                    <a:lstStyle/>
                    <a:p>
                      <a:pPr marL="0" lvl="1">
                        <a:defRPr/>
                      </a:pPr>
                      <a:r>
                        <a:rPr kumimoji="0" lang="en-US" altLang="ko-KR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3. </a:t>
                      </a:r>
                      <a:r>
                        <a:rPr kumimoji="0" lang="ko-KR" altLang="en-US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제품소개</a:t>
                      </a:r>
                      <a:r>
                        <a:rPr kumimoji="0" lang="en-US" altLang="ko-KR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[CNR-L300W]</a:t>
                      </a:r>
                    </a:p>
                    <a:p>
                      <a:pPr marL="0" lvl="1">
                        <a:defRPr/>
                      </a:pPr>
                      <a:r>
                        <a:rPr kumimoji="0" lang="en-US" altLang="ko-KR" sz="13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     </a:t>
                      </a:r>
                      <a:r>
                        <a:rPr kumimoji="0" lang="en-US" altLang="ko-KR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3.1 M2M/</a:t>
                      </a:r>
                      <a:r>
                        <a:rPr kumimoji="0" lang="en-US" altLang="ko-KR" sz="13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IoT</a:t>
                      </a:r>
                      <a:r>
                        <a:rPr kumimoji="0" lang="en-US" altLang="ko-KR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/IoE Line-up</a:t>
                      </a:r>
                    </a:p>
                    <a:p>
                      <a:pPr marL="0" lvl="1">
                        <a:defRPr/>
                      </a:pPr>
                      <a:r>
                        <a:rPr kumimoji="0" lang="en-US" altLang="ko-KR" sz="13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     </a:t>
                      </a:r>
                      <a:r>
                        <a:rPr kumimoji="0" lang="en-US" altLang="ko-KR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3.2 </a:t>
                      </a:r>
                      <a:r>
                        <a:rPr lang="en-US" altLang="ko-KR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CNR-L300W Specification</a:t>
                      </a:r>
                    </a:p>
                    <a:p>
                      <a:pPr marL="0" lvl="1">
                        <a:defRPr/>
                      </a:pPr>
                      <a:r>
                        <a:rPr kumimoji="0" lang="en-US" altLang="ko-KR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     3.3 </a:t>
                      </a:r>
                      <a:r>
                        <a:rPr lang="ko-KR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제품사진</a:t>
                      </a:r>
                      <a:endParaRPr lang="en-US" altLang="ko-KR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lvl="1">
                        <a:defRPr/>
                      </a:pPr>
                      <a:r>
                        <a:rPr kumimoji="0" lang="en-US" altLang="ko-KR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     3.4 </a:t>
                      </a:r>
                      <a:r>
                        <a:rPr kumimoji="0" lang="ko-KR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제품구성</a:t>
                      </a:r>
                      <a:endParaRPr kumimoji="0" lang="en-US" altLang="ko-KR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marR="0" lvl="1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     3.5 </a:t>
                      </a:r>
                      <a:r>
                        <a:rPr lang="ko-KR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가격구성</a:t>
                      </a:r>
                      <a:r>
                        <a:rPr lang="en-US" altLang="ko-KR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(Option</a:t>
                      </a:r>
                    </a:p>
                    <a:p>
                      <a:pPr marL="0" marR="0" lvl="1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      3.6</a:t>
                      </a:r>
                      <a:r>
                        <a:rPr lang="en-US" altLang="ko-KR" sz="13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ko-KR" altLang="en-US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차량용 </a:t>
                      </a: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DC-DC </a:t>
                      </a:r>
                      <a:r>
                        <a:rPr lang="ko-KR" altLang="en-US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전원</a:t>
                      </a:r>
                      <a:r>
                        <a:rPr lang="ko-KR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지연</a:t>
                      </a:r>
                      <a:r>
                        <a:rPr lang="en-US" altLang="ko-KR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공급장치</a:t>
                      </a:r>
                      <a:endParaRPr lang="ko-KR" altLang="en-US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lvl="1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      </a:t>
                      </a:r>
                      <a:r>
                        <a:rPr lang="en-US" altLang="ko-KR" sz="1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3.7 </a:t>
                      </a:r>
                      <a:r>
                        <a:rPr lang="ko-KR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고정용</a:t>
                      </a:r>
                      <a:r>
                        <a:rPr lang="en-US" altLang="ko-KR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ko-KR" altLang="en-US" sz="11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브라켓</a:t>
                      </a:r>
                      <a:r>
                        <a:rPr lang="ko-KR" altLang="en-US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 및 전원플러그 안전장치</a:t>
                      </a:r>
                      <a:r>
                        <a:rPr lang="en-US" altLang="ko-KR" sz="11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marR="0" lvl="1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     3.8 CNR-L300W </a:t>
                      </a:r>
                      <a:r>
                        <a:rPr lang="ko-KR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특징</a:t>
                      </a:r>
                    </a:p>
                    <a:p>
                      <a:pPr marL="0" lvl="1">
                        <a:defRPr/>
                      </a:pPr>
                      <a:r>
                        <a:rPr lang="en-US" altLang="ko-KR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     3.9 </a:t>
                      </a:r>
                      <a:r>
                        <a:rPr lang="ko-KR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외장형 안테나 소형</a:t>
                      </a:r>
                      <a:r>
                        <a:rPr lang="en-US" altLang="ko-KR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(option) </a:t>
                      </a:r>
                    </a:p>
                    <a:p>
                      <a:pPr marL="0" lvl="1">
                        <a:defRPr/>
                      </a:pPr>
                      <a:r>
                        <a:rPr lang="en-US" altLang="ko-KR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     3.10 </a:t>
                      </a:r>
                      <a:r>
                        <a:rPr lang="ko-KR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외장형 고성능 안테나</a:t>
                      </a:r>
                      <a:r>
                        <a:rPr lang="en-US" altLang="ko-KR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(option)</a:t>
                      </a:r>
                      <a:endParaRPr lang="ko-KR" alt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9</a:t>
                      </a:r>
                    </a:p>
                    <a:p>
                      <a:pPr algn="ctr" latinLnBrk="1"/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10</a:t>
                      </a:r>
                    </a:p>
                    <a:p>
                      <a:pPr algn="ctr" latinLnBrk="1"/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11</a:t>
                      </a:r>
                    </a:p>
                    <a:p>
                      <a:pPr algn="ctr" latinLnBrk="1"/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12</a:t>
                      </a:r>
                    </a:p>
                    <a:p>
                      <a:pPr algn="ctr" latinLnBrk="1"/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13</a:t>
                      </a:r>
                    </a:p>
                    <a:p>
                      <a:pPr algn="ctr" latinLnBrk="1"/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14</a:t>
                      </a:r>
                    </a:p>
                    <a:p>
                      <a:pPr algn="ctr" latinLnBrk="1"/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15</a:t>
                      </a:r>
                    </a:p>
                    <a:p>
                      <a:pPr algn="ctr" latinLnBrk="1"/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16</a:t>
                      </a:r>
                    </a:p>
                    <a:p>
                      <a:pPr algn="ctr" latinLnBrk="1"/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17</a:t>
                      </a:r>
                    </a:p>
                    <a:p>
                      <a:pPr algn="ctr" latinLnBrk="1"/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18</a:t>
                      </a:r>
                      <a:endParaRPr lang="ko-KR" alt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2252">
                <a:tc>
                  <a:txBody>
                    <a:bodyPr/>
                    <a:lstStyle/>
                    <a:p>
                      <a:pPr marL="0" lvl="1">
                        <a:defRPr/>
                      </a:pPr>
                      <a:r>
                        <a:rPr lang="en-US" altLang="ko-KR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4. 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부가서비스</a:t>
                      </a:r>
                      <a:r>
                        <a:rPr lang="en-US" altLang="ko-KR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</a:p>
                    <a:p>
                      <a:pPr marL="0" lvl="1">
                        <a:defRPr/>
                      </a:pPr>
                      <a:r>
                        <a:rPr lang="en-US" altLang="ko-KR" sz="13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     </a:t>
                      </a:r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4.1 </a:t>
                      </a:r>
                      <a:r>
                        <a:rPr kumimoji="0" lang="ko-KR" altLang="en-US" sz="130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사설</a:t>
                      </a:r>
                      <a:r>
                        <a:rPr kumimoji="0" lang="en-US" altLang="ko-KR" sz="130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IP</a:t>
                      </a:r>
                      <a:r>
                        <a:rPr kumimoji="0" lang="ko-KR" altLang="en-US" sz="130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용 </a:t>
                      </a:r>
                      <a:r>
                        <a:rPr kumimoji="0" lang="en-US" altLang="ko-KR" sz="130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DDNS </a:t>
                      </a:r>
                      <a:r>
                        <a:rPr kumimoji="0" lang="ko-KR" altLang="en-US" sz="130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사용 시나리오 </a:t>
                      </a:r>
                      <a:r>
                        <a:rPr kumimoji="0" lang="en-US" altLang="ko-KR" sz="130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</a:t>
                      </a:r>
                      <a:endParaRPr kumimoji="0" lang="en-US" altLang="ko-KR" sz="130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marL="0" lvl="1">
                        <a:defRPr/>
                      </a:pPr>
                      <a:r>
                        <a:rPr kumimoji="0" lang="en-US" altLang="ko-KR" sz="1300" kern="12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     </a:t>
                      </a:r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4.2 </a:t>
                      </a:r>
                      <a:r>
                        <a:rPr kumimoji="0" lang="ko-KR" altLang="en-US" sz="130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사설</a:t>
                      </a:r>
                      <a:r>
                        <a:rPr kumimoji="0" lang="en-US" altLang="ko-KR" sz="130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IP</a:t>
                      </a:r>
                      <a:r>
                        <a:rPr kumimoji="0" lang="ko-KR" altLang="en-US" sz="130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용 </a:t>
                      </a:r>
                      <a:r>
                        <a:rPr kumimoji="0" lang="en-US" altLang="ko-KR" sz="130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DDNS </a:t>
                      </a:r>
                      <a:r>
                        <a:rPr kumimoji="0" lang="ko-KR" altLang="en-US" sz="130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사용 시나리오 </a:t>
                      </a:r>
                      <a:r>
                        <a:rPr kumimoji="0" lang="en-US" altLang="ko-KR" sz="130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</a:t>
                      </a:r>
                      <a:endParaRPr kumimoji="0" lang="en-US" altLang="ko-KR" sz="13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고딕 ExtraBold" panose="020D0904000000000000" pitchFamily="50" charset="-127"/>
                        <a:ea typeface="나눔고딕 ExtraBold" panose="020D0904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19</a:t>
                      </a:r>
                    </a:p>
                    <a:p>
                      <a:pPr algn="ctr" latinLnBrk="1"/>
                      <a:r>
                        <a:rPr lang="en-US" altLang="ko-KR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20</a:t>
                      </a:r>
                      <a:endParaRPr lang="ko-KR" altLang="en-US" sz="13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415781"/>
              </p:ext>
            </p:extLst>
          </p:nvPr>
        </p:nvGraphicFramePr>
        <p:xfrm>
          <a:off x="4355977" y="819461"/>
          <a:ext cx="4522875" cy="54898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44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8395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헤드라인B" panose="02030600000101010101" pitchFamily="18" charset="-127"/>
                          <a:ea typeface="HY헤드라인B" panose="02030600000101010101" pitchFamily="18" charset="-127"/>
                        </a:rPr>
                        <a:t>목   차</a:t>
                      </a:r>
                      <a:endParaRPr lang="ko-KR" altLang="en-U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헤드라인B" panose="02030600000101010101" pitchFamily="18" charset="-127"/>
                        <a:ea typeface="HY헤드라인B" panose="02030600000101010101" pitchFamily="18" charset="-127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Y헤드라인B" panose="02030600000101010101" pitchFamily="18" charset="-127"/>
                          <a:ea typeface="HY헤드라인B" panose="02030600000101010101" pitchFamily="18" charset="-127"/>
                        </a:rPr>
                        <a:t>Page</a:t>
                      </a:r>
                      <a:endParaRPr lang="ko-KR" altLang="en-U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Y헤드라인B" panose="02030600000101010101" pitchFamily="18" charset="-127"/>
                        <a:ea typeface="HY헤드라인B" panose="02030600000101010101" pitchFamily="18" charset="-127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3774">
                <a:tc>
                  <a:txBody>
                    <a:bodyPr/>
                    <a:lstStyle/>
                    <a:p>
                      <a:pPr marL="0" lvl="1">
                        <a:defRPr/>
                      </a:pPr>
                      <a:r>
                        <a:rPr kumimoji="0" lang="en-US" altLang="ko-KR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5. LTE Router </a:t>
                      </a:r>
                      <a:r>
                        <a:rPr kumimoji="0" lang="ko-KR" altLang="en-US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서비스</a:t>
                      </a:r>
                      <a:endParaRPr kumimoji="0" lang="en-US" altLang="ko-KR" sz="13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1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en-US" altLang="ko-KR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5.1 </a:t>
                      </a:r>
                      <a:r>
                        <a:rPr lang="ko-KR" altLang="en-US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서비스 시나리오 </a:t>
                      </a:r>
                      <a:r>
                        <a:rPr lang="en-US" altLang="ko-KR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altLang="ko-KR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(RJ45)</a:t>
                      </a:r>
                      <a:endParaRPr lang="ko-KR" altLang="en-US" sz="13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lvl="1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en-US" altLang="ko-KR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5.2 </a:t>
                      </a:r>
                      <a:r>
                        <a:rPr lang="ko-KR" altLang="en-US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서비스 시나리오 </a:t>
                      </a:r>
                      <a:r>
                        <a:rPr lang="en-US" altLang="ko-KR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2 </a:t>
                      </a:r>
                      <a:r>
                        <a:rPr lang="en-US" altLang="ko-KR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(RJ45+Control Board)</a:t>
                      </a:r>
                      <a:endParaRPr lang="en-US" altLang="ko-KR" sz="13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300" b="0" dirty="0"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1300" b="0" dirty="0">
                          <a:latin typeface="+mn-ea"/>
                          <a:ea typeface="+mn-ea"/>
                        </a:rPr>
                        <a:t>21</a:t>
                      </a:r>
                    </a:p>
                    <a:p>
                      <a:pPr algn="ctr" latinLnBrk="1"/>
                      <a:r>
                        <a:rPr lang="en-US" altLang="ko-KR" sz="1300" b="0" dirty="0">
                          <a:latin typeface="+mn-ea"/>
                          <a:ea typeface="+mn-ea"/>
                        </a:rPr>
                        <a:t>22</a:t>
                      </a:r>
                      <a:endParaRPr lang="ko-KR" altLang="en-US" sz="13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52101">
                <a:tc>
                  <a:txBody>
                    <a:bodyPr/>
                    <a:lstStyle/>
                    <a:p>
                      <a:pPr marL="0" lvl="1">
                        <a:defRPr/>
                      </a:pPr>
                      <a:r>
                        <a:rPr lang="en-US" altLang="ko-KR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6. 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장애대응</a:t>
                      </a:r>
                      <a:endParaRPr lang="en-US" altLang="ko-KR" sz="13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marL="0" lvl="1">
                        <a:defRPr/>
                      </a:pPr>
                      <a:r>
                        <a:rPr lang="en-US" altLang="ko-KR" sz="1300" b="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   6.1 </a:t>
                      </a:r>
                      <a:r>
                        <a:rPr lang="ko-KR" altLang="ko-KR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Times New Roman" pitchFamily="18" charset="0"/>
                        </a:rPr>
                        <a:t>신호세기</a:t>
                      </a:r>
                      <a:r>
                        <a:rPr lang="en-US" altLang="ko-KR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Times New Roman" pitchFamily="18" charset="0"/>
                        </a:rPr>
                        <a:t>(RSRP)/</a:t>
                      </a:r>
                      <a:r>
                        <a:rPr lang="ko-KR" altLang="en-US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Times New Roman" pitchFamily="18" charset="0"/>
                        </a:rPr>
                        <a:t>신호의 질</a:t>
                      </a:r>
                      <a:r>
                        <a:rPr lang="en-US" altLang="ko-KR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Times New Roman" pitchFamily="18" charset="0"/>
                        </a:rPr>
                        <a:t>(RSRQ)</a:t>
                      </a:r>
                      <a:r>
                        <a:rPr lang="ko-KR" altLang="en-US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Times New Roman" pitchFamily="18" charset="0"/>
                        </a:rPr>
                        <a:t> 구분기준</a:t>
                      </a:r>
                      <a:endParaRPr lang="en-US" altLang="ko-KR" sz="13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1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   6.2 </a:t>
                      </a:r>
                      <a:r>
                        <a:rPr lang="ko-KR" altLang="ko-KR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Times New Roman" pitchFamily="18" charset="0"/>
                        </a:rPr>
                        <a:t>신호세기</a:t>
                      </a:r>
                      <a:r>
                        <a:rPr lang="en-US" altLang="ko-KR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Times New Roman" pitchFamily="18" charset="0"/>
                        </a:rPr>
                        <a:t>(RSRP)/</a:t>
                      </a:r>
                      <a:r>
                        <a:rPr lang="ko-KR" altLang="en-US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Times New Roman" pitchFamily="18" charset="0"/>
                        </a:rPr>
                        <a:t>신호의 질</a:t>
                      </a:r>
                      <a:r>
                        <a:rPr lang="en-US" altLang="ko-KR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Times New Roman" pitchFamily="18" charset="0"/>
                        </a:rPr>
                        <a:t>(RSRQ)</a:t>
                      </a:r>
                      <a:r>
                        <a:rPr lang="ko-KR" altLang="en-US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Times New Roman" pitchFamily="18" charset="0"/>
                        </a:rPr>
                        <a:t> 확인방법</a:t>
                      </a:r>
                      <a:endParaRPr lang="en-US" altLang="ko-KR" sz="13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Times New Roman" pitchFamily="18" charset="0"/>
                      </a:endParaRPr>
                    </a:p>
                    <a:p>
                      <a:pPr marL="0" lvl="1">
                        <a:defRPr/>
                      </a:pPr>
                      <a:r>
                        <a:rPr lang="en-US" altLang="ko-KR" sz="1300" b="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   6.3 </a:t>
                      </a:r>
                      <a:r>
                        <a:rPr lang="ko-KR" altLang="en-US" sz="1300" b="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통신사간 신호간섭</a:t>
                      </a:r>
                      <a:r>
                        <a:rPr lang="en-US" altLang="ko-KR" sz="1300" b="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[SKT </a:t>
                      </a:r>
                      <a:r>
                        <a:rPr lang="ko-KR" altLang="en-US" sz="1300" b="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간이중계기</a:t>
                      </a:r>
                      <a:r>
                        <a:rPr lang="en-US" altLang="ko-KR" sz="1300" b="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]</a:t>
                      </a:r>
                      <a:r>
                        <a:rPr lang="en-US" altLang="ko-KR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marL="0" lvl="1">
                        <a:defRPr/>
                      </a:pPr>
                      <a:r>
                        <a:rPr lang="en-US" altLang="ko-KR" sz="1300" b="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   6.4 </a:t>
                      </a:r>
                      <a:r>
                        <a:rPr lang="ko-KR" altLang="en-US" sz="1300" b="0" kern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설치시</a:t>
                      </a:r>
                      <a:r>
                        <a:rPr lang="ko-KR" altLang="en-US" sz="1300" b="0" kern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 주의사항</a:t>
                      </a:r>
                      <a:endParaRPr kumimoji="0" lang="ko-KR" altLang="en-US" sz="13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300" b="0" dirty="0"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1300" b="0" dirty="0">
                          <a:latin typeface="+mn-ea"/>
                          <a:ea typeface="+mn-ea"/>
                        </a:rPr>
                        <a:t>23</a:t>
                      </a:r>
                    </a:p>
                    <a:p>
                      <a:pPr algn="ctr" latinLnBrk="1"/>
                      <a:r>
                        <a:rPr lang="en-US" altLang="ko-KR" sz="1300" b="0" dirty="0">
                          <a:latin typeface="+mn-ea"/>
                          <a:ea typeface="+mn-ea"/>
                        </a:rPr>
                        <a:t>24</a:t>
                      </a:r>
                    </a:p>
                    <a:p>
                      <a:pPr algn="ctr" latinLnBrk="1"/>
                      <a:r>
                        <a:rPr lang="en-US" altLang="ko-KR" sz="1300" b="0" dirty="0">
                          <a:latin typeface="+mn-ea"/>
                          <a:ea typeface="+mn-ea"/>
                        </a:rPr>
                        <a:t>25</a:t>
                      </a:r>
                    </a:p>
                    <a:p>
                      <a:pPr algn="ctr" latinLnBrk="1"/>
                      <a:r>
                        <a:rPr lang="en-US" altLang="ko-KR" sz="1300" b="0" dirty="0">
                          <a:latin typeface="+mn-ea"/>
                          <a:ea typeface="+mn-ea"/>
                        </a:rPr>
                        <a:t>26</a:t>
                      </a:r>
                      <a:endParaRPr lang="ko-KR" altLang="en-US" sz="13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10125">
                <a:tc>
                  <a:txBody>
                    <a:bodyPr/>
                    <a:lstStyle/>
                    <a:p>
                      <a:pPr marL="0" lvl="1">
                        <a:defRPr/>
                      </a:pPr>
                      <a:r>
                        <a:rPr kumimoji="0" lang="en-US" altLang="ko-KR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7. </a:t>
                      </a:r>
                      <a:r>
                        <a:rPr kumimoji="0" lang="ko-KR" altLang="en-US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고객지원 및 </a:t>
                      </a:r>
                      <a:r>
                        <a:rPr kumimoji="0" lang="en-US" altLang="ko-KR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A/S</a:t>
                      </a:r>
                    </a:p>
                    <a:p>
                      <a:pPr marL="457200" lvl="2">
                        <a:defRPr/>
                      </a:pPr>
                      <a:r>
                        <a:rPr kumimoji="0" lang="en-US" altLang="ko-KR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7.1 A/S </a:t>
                      </a:r>
                      <a:r>
                        <a:rPr kumimoji="0" lang="ko-KR" altLang="en-US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조직구성 및 </a:t>
                      </a:r>
                      <a:r>
                        <a:rPr kumimoji="0" lang="en-US" altLang="ko-KR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Call Center</a:t>
                      </a:r>
                      <a:r>
                        <a:rPr lang="en-US" altLang="ko-KR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marL="457200" lvl="2">
                        <a:defRPr/>
                      </a:pPr>
                      <a:r>
                        <a:rPr kumimoji="0" lang="en-US" altLang="ko-KR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7.2 </a:t>
                      </a:r>
                      <a:r>
                        <a:rPr kumimoji="0" lang="ko-KR" altLang="en-US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현장지원</a:t>
                      </a:r>
                      <a:r>
                        <a:rPr kumimoji="0" lang="en-US" altLang="ko-KR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kumimoji="0" lang="ko-KR" altLang="en-US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유상수리 단가</a:t>
                      </a:r>
                      <a:r>
                        <a:rPr kumimoji="0" lang="en-US" altLang="ko-KR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kumimoji="0" lang="ko-KR" altLang="en-US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운영체재</a:t>
                      </a:r>
                      <a:r>
                        <a:rPr lang="en-US" altLang="ko-KR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  </a:t>
                      </a:r>
                      <a:endParaRPr kumimoji="0" lang="ko-KR" altLang="en-US" sz="13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marL="457200" lvl="2">
                        <a:defRPr/>
                      </a:pPr>
                      <a:r>
                        <a:rPr kumimoji="0" lang="en-US" altLang="ko-KR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7.3 </a:t>
                      </a:r>
                      <a:r>
                        <a:rPr lang="en-US" altLang="ko-KR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LTE Router </a:t>
                      </a:r>
                      <a:r>
                        <a:rPr lang="ko-KR" altLang="en-US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유지보수 </a:t>
                      </a:r>
                      <a:r>
                        <a:rPr lang="en-US" altLang="ko-KR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Process </a:t>
                      </a:r>
                      <a:endParaRPr kumimoji="0" lang="en-US" altLang="ko-KR" sz="13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300" b="0" dirty="0"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1300" b="0" dirty="0">
                          <a:latin typeface="+mn-ea"/>
                          <a:ea typeface="+mn-ea"/>
                        </a:rPr>
                        <a:t>27</a:t>
                      </a:r>
                    </a:p>
                    <a:p>
                      <a:pPr algn="ctr" latinLnBrk="1"/>
                      <a:r>
                        <a:rPr lang="en-US" altLang="ko-KR" sz="1300" b="0" dirty="0">
                          <a:latin typeface="+mn-ea"/>
                          <a:ea typeface="+mn-ea"/>
                        </a:rPr>
                        <a:t>28</a:t>
                      </a:r>
                    </a:p>
                    <a:p>
                      <a:pPr algn="ctr" latinLnBrk="1"/>
                      <a:r>
                        <a:rPr lang="en-US" altLang="ko-KR" sz="1300" b="0" dirty="0">
                          <a:latin typeface="+mn-ea"/>
                          <a:ea typeface="+mn-ea"/>
                        </a:rPr>
                        <a:t>29</a:t>
                      </a:r>
                    </a:p>
                    <a:p>
                      <a:pPr algn="ctr" latinLnBrk="1"/>
                      <a:endParaRPr lang="ko-KR" altLang="en-US" sz="13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9952">
                <a:tc>
                  <a:txBody>
                    <a:bodyPr/>
                    <a:lstStyle/>
                    <a:p>
                      <a:pPr marL="0" lvl="1">
                        <a:defRPr/>
                      </a:pPr>
                      <a:r>
                        <a:rPr lang="en-US" altLang="ko-KR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8. LTE Router 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하자보증 </a:t>
                      </a:r>
                      <a:endParaRPr kumimoji="0" lang="en-US" altLang="ko-KR" sz="13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>
                          <a:latin typeface="+mn-ea"/>
                          <a:ea typeface="+mn-ea"/>
                        </a:rPr>
                        <a:t>30</a:t>
                      </a:r>
                      <a:endParaRPr lang="ko-KR" altLang="en-US" sz="13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59952">
                <a:tc>
                  <a:txBody>
                    <a:bodyPr/>
                    <a:lstStyle/>
                    <a:p>
                      <a:pPr marL="0" lvl="1">
                        <a:defRPr/>
                      </a:pPr>
                      <a:r>
                        <a:rPr lang="en-US" altLang="ko-KR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9. </a:t>
                      </a:r>
                      <a:r>
                        <a:rPr lang="ko-KR" altLang="en-US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주문 및 고객지원 연락처</a:t>
                      </a:r>
                      <a:r>
                        <a:rPr lang="en-US" altLang="ko-KR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endParaRPr kumimoji="0" lang="en-US" altLang="ko-KR" sz="13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>
                          <a:latin typeface="+mn-ea"/>
                          <a:ea typeface="+mn-ea"/>
                        </a:rPr>
                        <a:t>31</a:t>
                      </a:r>
                      <a:endParaRPr lang="ko-KR" altLang="en-US" sz="13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644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200758" y="49213"/>
            <a:ext cx="8653096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altLang="ko-KR" sz="2400" b="1" kern="0" dirty="0">
              <a:solidFill>
                <a:srgbClr val="0033CC"/>
              </a:solidFill>
              <a:latin typeface="+mn-ea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28575">
            <a:solidFill>
              <a:srgbClr val="D82E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353471" y="901169"/>
            <a:ext cx="8237833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eaLnBrk="1" latinLnBrk="0" hangingPunct="1">
              <a:buFont typeface="Wingdings" panose="05000000000000000000" pitchFamily="2" charset="2"/>
              <a:buChar char="v"/>
            </a:pPr>
            <a:r>
              <a:rPr kumimoji="0" lang="ko-KR" altLang="en-US" sz="14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적용조건</a:t>
            </a:r>
          </a:p>
          <a:p>
            <a:pPr marL="342900" indent="-342900" eaLnBrk="1" latinLnBrk="0" hangingPunct="1">
              <a:buFont typeface="+mj-lt"/>
              <a:buAutoNum type="arabicParenR"/>
            </a:pP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고객서버까지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LG</a:t>
            </a:r>
            <a:r>
              <a:rPr lang="ko-KR" altLang="en-US" sz="1200" dirty="0" err="1">
                <a:latin typeface="맑은 고딕" pitchFamily="50" charset="-127"/>
                <a:ea typeface="맑은 고딕" pitchFamily="50" charset="-127"/>
              </a:rPr>
              <a:t>유플러스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 전용선을 설치함</a:t>
            </a:r>
            <a:endParaRPr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pPr marL="342900" indent="-342900" eaLnBrk="1" latinLnBrk="0" hangingPunct="1">
              <a:buFont typeface="+mj-lt"/>
              <a:buAutoNum type="arabicParenR"/>
            </a:pP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고객서버에 </a:t>
            </a:r>
            <a:r>
              <a:rPr lang="en-US" altLang="ko-KR" sz="12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LG</a:t>
            </a:r>
            <a:r>
              <a:rPr lang="ko-KR" altLang="en-US" sz="1200" b="1" dirty="0" err="1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유플러스</a:t>
            </a:r>
            <a:r>
              <a:rPr lang="ko-KR" altLang="en-US" sz="12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 고정사설</a:t>
            </a:r>
            <a:r>
              <a:rPr lang="en-US" altLang="ko-KR" sz="12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IP </a:t>
            </a:r>
            <a:r>
              <a:rPr lang="ko-KR" altLang="en-US" sz="12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혹은 고정 공인</a:t>
            </a:r>
            <a:r>
              <a:rPr lang="en-US" altLang="ko-KR" sz="12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IP </a:t>
            </a:r>
            <a:r>
              <a:rPr lang="ko-KR" altLang="en-US" sz="12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할당함</a:t>
            </a:r>
            <a:r>
              <a:rPr lang="en-US" altLang="ko-KR" sz="12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(U+ </a:t>
            </a:r>
            <a:r>
              <a:rPr lang="ko-KR" altLang="en-US" sz="12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협조 要</a:t>
            </a:r>
            <a:r>
              <a:rPr lang="en-US" altLang="ko-KR" sz="12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342900" indent="-342900" eaLnBrk="1" latinLnBrk="0" hangingPunct="1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	-. 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고정사설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IP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의 경우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LG</a:t>
            </a:r>
            <a:r>
              <a:rPr lang="ko-KR" altLang="en-US" sz="1200" dirty="0" err="1">
                <a:latin typeface="맑은 고딕" pitchFamily="50" charset="-127"/>
                <a:ea typeface="맑은 고딕" pitchFamily="50" charset="-127"/>
              </a:rPr>
              <a:t>유플러스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 내부에서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route 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규칙 추가하여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LTE </a:t>
            </a:r>
            <a:r>
              <a:rPr lang="ko-KR" altLang="en-US" sz="1200" dirty="0" err="1">
                <a:latin typeface="맑은 고딕" pitchFamily="50" charset="-127"/>
                <a:ea typeface="맑은 고딕" pitchFamily="50" charset="-127"/>
              </a:rPr>
              <a:t>라우터에서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 고객 서버에 접속 가능하게 수정</a:t>
            </a:r>
            <a:endParaRPr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pPr marL="342900" indent="-342900" eaLnBrk="1" latinLnBrk="0" hangingPunct="1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	-. 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고정사설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IP 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및 고정공인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IP 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경우 고객서버에서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LTE </a:t>
            </a:r>
            <a:r>
              <a:rPr lang="ko-KR" altLang="en-US" sz="1200" dirty="0" err="1">
                <a:latin typeface="맑은 고딕" pitchFamily="50" charset="-127"/>
                <a:ea typeface="맑은 고딕" pitchFamily="50" charset="-127"/>
              </a:rPr>
              <a:t>라우터에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 접속 가능하게 설정해야 함</a:t>
            </a:r>
            <a:endParaRPr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pPr marL="342900" indent="-342900" eaLnBrk="1" latinLnBrk="0" hangingPunct="1">
              <a:buFont typeface="+mj-lt"/>
              <a:buAutoNum type="arabicParenR" startAt="3"/>
            </a:pP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고객서버에서 제어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Device 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접속 시에는 </a:t>
            </a:r>
            <a:r>
              <a:rPr lang="ko-KR" altLang="en-US" sz="1200" dirty="0" err="1">
                <a:latin typeface="맑은 고딕" pitchFamily="50" charset="-127"/>
                <a:ea typeface="맑은 고딕" pitchFamily="50" charset="-127"/>
              </a:rPr>
              <a:t>씨앤에스링크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DDNS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에 등록된 도메인을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이용하여 </a:t>
            </a:r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IP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가 변경되어도 </a:t>
            </a:r>
            <a:endParaRPr lang="en-US" altLang="ko-KR" sz="1200" dirty="0">
              <a:latin typeface="맑은 고딕" pitchFamily="50" charset="-127"/>
              <a:ea typeface="맑은 고딕" pitchFamily="50" charset="-127"/>
            </a:endParaRPr>
          </a:p>
          <a:p>
            <a:pPr marL="342900" indent="-342900" eaLnBrk="1" latinLnBrk="0" hangingPunct="1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	</a:t>
            </a:r>
            <a:r>
              <a:rPr lang="ko-KR" altLang="en-US" sz="1200" dirty="0">
                <a:latin typeface="맑은 고딕" pitchFamily="50" charset="-127"/>
                <a:ea typeface="맑은 고딕" pitchFamily="50" charset="-127"/>
              </a:rPr>
              <a:t>접속 가능하게 함</a:t>
            </a:r>
            <a:endParaRPr lang="en-US" altLang="ko-KR" sz="12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000628" y="107340"/>
            <a:ext cx="4009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ko-KR" altLang="en-US" b="1" kern="0" dirty="0">
                <a:solidFill>
                  <a:srgbClr val="0033CC"/>
                </a:solidFill>
                <a:latin typeface="+mn-ea"/>
              </a:rPr>
              <a:t>단말기 사설</a:t>
            </a:r>
            <a:r>
              <a:rPr lang="en-US" altLang="ko-KR" b="1" kern="0" dirty="0">
                <a:solidFill>
                  <a:srgbClr val="0033CC"/>
                </a:solidFill>
                <a:latin typeface="+mn-ea"/>
              </a:rPr>
              <a:t>IP + </a:t>
            </a:r>
            <a:r>
              <a:rPr lang="ko-KR" altLang="en-US" b="1" kern="0" dirty="0" err="1">
                <a:solidFill>
                  <a:srgbClr val="0033CC"/>
                </a:solidFill>
                <a:latin typeface="+mn-ea"/>
              </a:rPr>
              <a:t>유플러스</a:t>
            </a:r>
            <a:r>
              <a:rPr lang="ko-KR" altLang="en-US" b="1" kern="0" dirty="0">
                <a:solidFill>
                  <a:srgbClr val="0033CC"/>
                </a:solidFill>
                <a:latin typeface="+mn-ea"/>
              </a:rPr>
              <a:t> 전용선</a:t>
            </a:r>
            <a:endParaRPr lang="en-US" altLang="ko-KR" sz="2800" b="1" kern="0" dirty="0">
              <a:solidFill>
                <a:srgbClr val="0033CC"/>
              </a:solidFill>
              <a:latin typeface="+mn-ea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500034" y="2981558"/>
            <a:ext cx="8001056" cy="2798047"/>
            <a:chOff x="500034" y="2981558"/>
            <a:chExt cx="8001056" cy="2798047"/>
          </a:xfrm>
        </p:grpSpPr>
        <p:sp>
          <p:nvSpPr>
            <p:cNvPr id="11" name="구름 10"/>
            <p:cNvSpPr/>
            <p:nvPr/>
          </p:nvSpPr>
          <p:spPr>
            <a:xfrm>
              <a:off x="2643174" y="3354563"/>
              <a:ext cx="1857388" cy="842962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</a:rPr>
                <a:t>LG</a:t>
              </a:r>
              <a:r>
                <a:rPr lang="ko-KR" altLang="en-US" sz="1200" dirty="0" err="1">
                  <a:solidFill>
                    <a:schemeClr val="tx1"/>
                  </a:solidFill>
                </a:rPr>
                <a:t>유플러스</a:t>
              </a:r>
              <a:endParaRPr lang="en-US" altLang="ko-KR" sz="1200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200" dirty="0">
                  <a:solidFill>
                    <a:schemeClr val="tx1"/>
                  </a:solidFill>
                </a:rPr>
                <a:t>법인 전용망</a:t>
              </a:r>
            </a:p>
          </p:txBody>
        </p:sp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100" y="3268831"/>
              <a:ext cx="743211" cy="80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2195" y="3316373"/>
              <a:ext cx="1058895" cy="904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409324" y="3599743"/>
              <a:ext cx="948738" cy="2699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 Box 31"/>
            <p:cNvSpPr txBox="1">
              <a:spLocks noChangeArrowheads="1"/>
            </p:cNvSpPr>
            <p:nvPr/>
          </p:nvSpPr>
          <p:spPr bwMode="auto">
            <a:xfrm>
              <a:off x="7286644" y="2987437"/>
              <a:ext cx="114165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latinLnBrk="0" hangingPunct="1"/>
              <a:r>
                <a:rPr kumimoji="0" lang="en-US" altLang="ko-KR" sz="1200" b="1" dirty="0">
                  <a:latin typeface="맑은 고딕" pitchFamily="50" charset="-127"/>
                  <a:ea typeface="맑은 고딕" pitchFamily="50" charset="-127"/>
                </a:rPr>
                <a:t>[</a:t>
              </a:r>
              <a:r>
                <a:rPr kumimoji="0" lang="ko-KR" altLang="en-US" sz="1200" b="1" dirty="0">
                  <a:latin typeface="맑은 고딕" pitchFamily="50" charset="-127"/>
                  <a:ea typeface="맑은 고딕" pitchFamily="50" charset="-127"/>
                </a:rPr>
                <a:t>제어 </a:t>
              </a:r>
              <a:r>
                <a:rPr kumimoji="0" lang="en-US" altLang="ko-KR" sz="1200" b="1" dirty="0">
                  <a:latin typeface="맑은 고딕" pitchFamily="50" charset="-127"/>
                  <a:ea typeface="맑은 고딕" pitchFamily="50" charset="-127"/>
                </a:rPr>
                <a:t>Device]</a:t>
              </a:r>
              <a:endParaRPr kumimoji="0" lang="ko-KR" altLang="en-US" sz="12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8" name="Text Box 31"/>
            <p:cNvSpPr txBox="1">
              <a:spLocks noChangeArrowheads="1"/>
            </p:cNvSpPr>
            <p:nvPr/>
          </p:nvSpPr>
          <p:spPr bwMode="auto">
            <a:xfrm>
              <a:off x="5286380" y="2981558"/>
              <a:ext cx="99623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latinLnBrk="0" hangingPunct="1"/>
              <a:r>
                <a:rPr kumimoji="0" lang="en-US" altLang="ko-KR" sz="1200" b="1">
                  <a:latin typeface="맑은 고딕" pitchFamily="50" charset="-127"/>
                  <a:ea typeface="맑은 고딕" pitchFamily="50" charset="-127"/>
                </a:rPr>
                <a:t>[LTE</a:t>
              </a:r>
              <a:r>
                <a:rPr kumimoji="0" lang="ko-KR" altLang="en-US" sz="1200" b="1" dirty="0" err="1">
                  <a:latin typeface="맑은 고딕" pitchFamily="50" charset="-127"/>
                  <a:ea typeface="맑은 고딕" pitchFamily="50" charset="-127"/>
                </a:rPr>
                <a:t>라우터</a:t>
              </a:r>
              <a:r>
                <a:rPr kumimoji="0" lang="en-US" altLang="ko-KR" sz="1200" b="1" dirty="0">
                  <a:latin typeface="맑은 고딕" pitchFamily="50" charset="-127"/>
                  <a:ea typeface="맑은 고딕" pitchFamily="50" charset="-127"/>
                </a:rPr>
                <a:t>]</a:t>
              </a:r>
              <a:endParaRPr kumimoji="0" lang="ko-KR" altLang="en-US" sz="12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9" name="Text Box 31"/>
            <p:cNvSpPr txBox="1">
              <a:spLocks noChangeArrowheads="1"/>
            </p:cNvSpPr>
            <p:nvPr/>
          </p:nvSpPr>
          <p:spPr bwMode="auto">
            <a:xfrm>
              <a:off x="876695" y="2991832"/>
              <a:ext cx="90922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latinLnBrk="0" hangingPunct="1"/>
              <a:r>
                <a:rPr kumimoji="0" lang="en-US" altLang="ko-KR" sz="1200" b="1">
                  <a:latin typeface="맑은 고딕" pitchFamily="50" charset="-127"/>
                  <a:ea typeface="맑은 고딕" pitchFamily="50" charset="-127"/>
                </a:rPr>
                <a:t>[</a:t>
              </a:r>
              <a:r>
                <a:rPr kumimoji="0" lang="ko-KR" altLang="en-US" sz="1200" b="1" dirty="0">
                  <a:latin typeface="맑은 고딕" pitchFamily="50" charset="-127"/>
                  <a:ea typeface="맑은 고딕" pitchFamily="50" charset="-127"/>
                </a:rPr>
                <a:t>고객서버</a:t>
              </a:r>
              <a:r>
                <a:rPr kumimoji="0" lang="en-US" altLang="ko-KR" sz="1200" b="1" dirty="0">
                  <a:latin typeface="맑은 고딕" pitchFamily="50" charset="-127"/>
                  <a:ea typeface="맑은 고딕" pitchFamily="50" charset="-127"/>
                </a:rPr>
                <a:t>]</a:t>
              </a:r>
              <a:endParaRPr kumimoji="0" lang="ko-KR" altLang="en-US" sz="12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cxnSp>
          <p:nvCxnSpPr>
            <p:cNvPr id="20" name="Shape 120"/>
            <p:cNvCxnSpPr>
              <a:stCxn id="11" idx="2"/>
              <a:endCxn id="14" idx="3"/>
            </p:cNvCxnSpPr>
            <p:nvPr/>
          </p:nvCxnSpPr>
          <p:spPr>
            <a:xfrm rot="10800000">
              <a:off x="1743311" y="3670388"/>
              <a:ext cx="905624" cy="105657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 445"/>
            <p:cNvSpPr>
              <a:spLocks/>
            </p:cNvSpPr>
            <p:nvPr/>
          </p:nvSpPr>
          <p:spPr bwMode="auto">
            <a:xfrm rot="6538165">
              <a:off x="4810395" y="3452144"/>
              <a:ext cx="238657" cy="523417"/>
            </a:xfrm>
            <a:custGeom>
              <a:avLst/>
              <a:gdLst>
                <a:gd name="T0" fmla="*/ 2147483647 w 404"/>
                <a:gd name="T1" fmla="*/ 0 h 793"/>
                <a:gd name="T2" fmla="*/ 2147483647 w 404"/>
                <a:gd name="T3" fmla="*/ 2147483647 h 793"/>
                <a:gd name="T4" fmla="*/ 2147483647 w 404"/>
                <a:gd name="T5" fmla="*/ 2147483647 h 793"/>
                <a:gd name="T6" fmla="*/ 2147483647 w 404"/>
                <a:gd name="T7" fmla="*/ 2147483647 h 793"/>
                <a:gd name="T8" fmla="*/ 0 w 404"/>
                <a:gd name="T9" fmla="*/ 2147483647 h 793"/>
                <a:gd name="T10" fmla="*/ 2147483647 w 404"/>
                <a:gd name="T11" fmla="*/ 2147483647 h 793"/>
                <a:gd name="T12" fmla="*/ 2147483647 w 404"/>
                <a:gd name="T13" fmla="*/ 0 h 79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4"/>
                <a:gd name="T22" fmla="*/ 0 h 793"/>
                <a:gd name="T23" fmla="*/ 404 w 404"/>
                <a:gd name="T24" fmla="*/ 793 h 79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4" h="793">
                  <a:moveTo>
                    <a:pt x="132" y="0"/>
                  </a:moveTo>
                  <a:lnTo>
                    <a:pt x="404" y="479"/>
                  </a:lnTo>
                  <a:lnTo>
                    <a:pt x="188" y="397"/>
                  </a:lnTo>
                  <a:lnTo>
                    <a:pt x="332" y="793"/>
                  </a:lnTo>
                  <a:lnTo>
                    <a:pt x="0" y="253"/>
                  </a:lnTo>
                  <a:lnTo>
                    <a:pt x="228" y="33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>
                <a:solidFill>
                  <a:prstClr val="black"/>
                </a:solidFill>
                <a:latin typeface="굴림" charset="-127"/>
                <a:ea typeface="굴림" charset="-127"/>
              </a:endParaRPr>
            </a:p>
          </p:txBody>
        </p:sp>
        <p:sp>
          <p:nvSpPr>
            <p:cNvPr id="24" name="Text Box 31"/>
            <p:cNvSpPr txBox="1">
              <a:spLocks noChangeArrowheads="1"/>
            </p:cNvSpPr>
            <p:nvPr/>
          </p:nvSpPr>
          <p:spPr bwMode="auto">
            <a:xfrm>
              <a:off x="1857356" y="3340269"/>
              <a:ext cx="64633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latinLnBrk="0" hangingPunct="1"/>
              <a:r>
                <a:rPr kumimoji="0" lang="ko-KR" altLang="en-US" sz="1200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전용선</a:t>
              </a:r>
            </a:p>
          </p:txBody>
        </p:sp>
        <p:sp>
          <p:nvSpPr>
            <p:cNvPr id="25" name="Text Box 31"/>
            <p:cNvSpPr txBox="1">
              <a:spLocks noChangeArrowheads="1"/>
            </p:cNvSpPr>
            <p:nvPr/>
          </p:nvSpPr>
          <p:spPr bwMode="auto">
            <a:xfrm>
              <a:off x="500034" y="4071942"/>
              <a:ext cx="205376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latinLnBrk="0" hangingPunct="1"/>
              <a:r>
                <a:rPr kumimoji="0" lang="ko-KR" altLang="en-US" sz="1200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고정 사설</a:t>
              </a:r>
              <a:r>
                <a:rPr kumimoji="0" lang="en-US" altLang="ko-KR" sz="1200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IP (</a:t>
              </a:r>
              <a:r>
                <a:rPr kumimoji="0" lang="ko-KR" altLang="en-US" sz="1200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예</a:t>
              </a:r>
              <a:r>
                <a:rPr kumimoji="0" lang="en-US" altLang="ko-KR" sz="1200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, 10.a.b.c)</a:t>
              </a:r>
            </a:p>
            <a:p>
              <a:pPr algn="ctr" eaLnBrk="1" latinLnBrk="0" hangingPunct="1"/>
              <a:r>
                <a:rPr kumimoji="0" lang="ko-KR" altLang="en-US" sz="1200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혹은</a:t>
              </a:r>
              <a:endParaRPr kumimoji="0" lang="en-US" altLang="ko-KR" sz="12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algn="ctr" eaLnBrk="1" latinLnBrk="0" hangingPunct="1"/>
              <a:r>
                <a:rPr kumimoji="0" lang="ko-KR" altLang="en-US" sz="1200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고정 공인</a:t>
              </a:r>
              <a:r>
                <a:rPr kumimoji="0" lang="en-US" altLang="ko-KR" sz="1200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IP (</a:t>
              </a:r>
              <a:r>
                <a:rPr kumimoji="0" lang="ko-KR" altLang="en-US" sz="1200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예</a:t>
              </a:r>
              <a:r>
                <a:rPr kumimoji="0" lang="en-US" altLang="ko-KR" sz="1200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rPr>
                <a:t>, 211.a.b.c)</a:t>
              </a:r>
              <a:endParaRPr kumimoji="0" lang="ko-KR" altLang="en-US" sz="12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6" name="Text Box 31"/>
            <p:cNvSpPr txBox="1">
              <a:spLocks noChangeArrowheads="1"/>
            </p:cNvSpPr>
            <p:nvPr/>
          </p:nvSpPr>
          <p:spPr bwMode="auto">
            <a:xfrm>
              <a:off x="5429256" y="3983211"/>
              <a:ext cx="99738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latinLnBrk="0" hangingPunct="1"/>
              <a:r>
                <a:rPr kumimoji="0" lang="ko-KR" altLang="en-US" sz="1200" b="1" dirty="0">
                  <a:solidFill>
                    <a:srgbClr val="0033CC"/>
                  </a:solidFill>
                  <a:latin typeface="맑은 고딕" pitchFamily="50" charset="-127"/>
                  <a:ea typeface="맑은 고딕" pitchFamily="50" charset="-127"/>
                </a:rPr>
                <a:t>유동 사설</a:t>
              </a:r>
              <a:r>
                <a:rPr kumimoji="0" lang="en-US" altLang="ko-KR" sz="1200" b="1" dirty="0">
                  <a:solidFill>
                    <a:srgbClr val="0033CC"/>
                  </a:solidFill>
                  <a:latin typeface="맑은 고딕" pitchFamily="50" charset="-127"/>
                  <a:ea typeface="맑은 고딕" pitchFamily="50" charset="-127"/>
                </a:rPr>
                <a:t>IP</a:t>
              </a:r>
            </a:p>
            <a:p>
              <a:pPr algn="ctr" eaLnBrk="1" latinLnBrk="0" hangingPunct="1"/>
              <a:r>
                <a:rPr kumimoji="0" lang="en-US" altLang="ko-KR" sz="1200" b="1" dirty="0">
                  <a:solidFill>
                    <a:srgbClr val="0033CC"/>
                  </a:solidFill>
                  <a:latin typeface="맑은 고딕" pitchFamily="50" charset="-127"/>
                  <a:ea typeface="맑은 고딕" pitchFamily="50" charset="-127"/>
                </a:rPr>
                <a:t>10.x.y.z</a:t>
              </a:r>
              <a:endParaRPr kumimoji="0" lang="ko-KR" altLang="en-US" sz="1200" b="1" dirty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0694" y="4976494"/>
              <a:ext cx="743211" cy="80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31"/>
            <p:cNvSpPr txBox="1">
              <a:spLocks noChangeArrowheads="1"/>
            </p:cNvSpPr>
            <p:nvPr/>
          </p:nvSpPr>
          <p:spPr bwMode="auto">
            <a:xfrm>
              <a:off x="5136355" y="4714884"/>
              <a:ext cx="150734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latinLnBrk="0" hangingPunct="1"/>
              <a:r>
                <a:rPr kumimoji="0" lang="en-US" altLang="ko-KR" sz="1100" b="1" dirty="0">
                  <a:latin typeface="맑은 고딕" pitchFamily="50" charset="-127"/>
                  <a:ea typeface="맑은 고딕" pitchFamily="50" charset="-127"/>
                </a:rPr>
                <a:t>[</a:t>
              </a:r>
              <a:r>
                <a:rPr lang="en-US" altLang="ko-KR" sz="1100" b="1" dirty="0">
                  <a:latin typeface="맑은 고딕" pitchFamily="50" charset="-127"/>
                  <a:ea typeface="맑은 고딕" pitchFamily="50" charset="-127"/>
                </a:rPr>
                <a:t>CNS </a:t>
              </a:r>
              <a:r>
                <a:rPr kumimoji="0" lang="en-US" altLang="ko-KR" sz="1100" b="1" dirty="0">
                  <a:latin typeface="맑은 고딕" pitchFamily="50" charset="-127"/>
                  <a:ea typeface="맑은 고딕" pitchFamily="50" charset="-127"/>
                </a:rPr>
                <a:t>DDNS </a:t>
              </a:r>
              <a:r>
                <a:rPr kumimoji="0" lang="ko-KR" altLang="en-US" sz="1100" b="1" dirty="0">
                  <a:latin typeface="맑은 고딕" pitchFamily="50" charset="-127"/>
                  <a:ea typeface="맑은 고딕" pitchFamily="50" charset="-127"/>
                </a:rPr>
                <a:t>서버</a:t>
              </a:r>
              <a:r>
                <a:rPr kumimoji="0" lang="en-US" altLang="ko-KR" sz="1100" b="1" dirty="0">
                  <a:latin typeface="맑은 고딕" pitchFamily="50" charset="-127"/>
                  <a:ea typeface="맑은 고딕" pitchFamily="50" charset="-127"/>
                </a:rPr>
                <a:t>]</a:t>
              </a:r>
            </a:p>
          </p:txBody>
        </p:sp>
        <p:sp>
          <p:nvSpPr>
            <p:cNvPr id="29" name="구름 28"/>
            <p:cNvSpPr/>
            <p:nvPr/>
          </p:nvSpPr>
          <p:spPr>
            <a:xfrm>
              <a:off x="2643174" y="4704440"/>
              <a:ext cx="1857388" cy="842962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>
                  <a:solidFill>
                    <a:schemeClr val="tx1"/>
                  </a:solidFill>
                </a:rPr>
                <a:t>인터넷</a:t>
              </a:r>
              <a:endParaRPr lang="ko-KR" alt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Shape 120"/>
            <p:cNvCxnSpPr>
              <a:stCxn id="11" idx="1"/>
              <a:endCxn id="29" idx="3"/>
            </p:cNvCxnSpPr>
            <p:nvPr/>
          </p:nvCxnSpPr>
          <p:spPr>
            <a:xfrm rot="5400000">
              <a:off x="3293863" y="4474632"/>
              <a:ext cx="556010" cy="1588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33CC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hape 120"/>
            <p:cNvCxnSpPr>
              <a:stCxn id="29" idx="0"/>
              <a:endCxn id="27" idx="1"/>
            </p:cNvCxnSpPr>
            <p:nvPr/>
          </p:nvCxnSpPr>
          <p:spPr>
            <a:xfrm>
              <a:off x="4499014" y="5125921"/>
              <a:ext cx="1001680" cy="252129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33CC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4"/>
          <p:cNvSpPr txBox="1">
            <a:spLocks noChangeArrowheads="1"/>
          </p:cNvSpPr>
          <p:nvPr/>
        </p:nvSpPr>
        <p:spPr bwMode="auto">
          <a:xfrm>
            <a:off x="200025" y="49213"/>
            <a:ext cx="8653463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kern="0" dirty="0">
                <a:solidFill>
                  <a:srgbClr val="0033CC"/>
                </a:solidFill>
                <a:latin typeface="HY헤드라인B" panose="02030600000101010101" pitchFamily="18" charset="-127"/>
                <a:ea typeface="HY헤드라인B" panose="02030600000101010101" pitchFamily="18" charset="-127"/>
                <a:cs typeface="+mj-cs"/>
              </a:rPr>
              <a:t>4. </a:t>
            </a:r>
            <a:r>
              <a:rPr kumimoji="0" lang="ko-KR" altLang="en-US" b="1" kern="0" dirty="0">
                <a:solidFill>
                  <a:srgbClr val="0033CC"/>
                </a:solidFill>
                <a:latin typeface="HY헤드라인B" panose="02030600000101010101" pitchFamily="18" charset="-127"/>
                <a:ea typeface="HY헤드라인B" panose="02030600000101010101" pitchFamily="18" charset="-127"/>
                <a:cs typeface="+mj-cs"/>
              </a:rPr>
              <a:t>부가서비스</a:t>
            </a:r>
            <a:endParaRPr kumimoji="0" lang="en-US" altLang="ko-KR" b="1" kern="0" dirty="0">
              <a:solidFill>
                <a:srgbClr val="0033CC"/>
              </a:solidFill>
              <a:latin typeface="HY헤드라인B" panose="02030600000101010101" pitchFamily="18" charset="-127"/>
              <a:ea typeface="HY헤드라인B" panose="02030600000101010101" pitchFamily="18" charset="-127"/>
              <a:cs typeface="+mj-cs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031" y="3269287"/>
            <a:ext cx="790932" cy="72461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477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val 7"/>
          <p:cNvSpPr>
            <a:spLocks noChangeArrowheads="1"/>
          </p:cNvSpPr>
          <p:nvPr/>
        </p:nvSpPr>
        <p:spPr bwMode="auto">
          <a:xfrm>
            <a:off x="250825" y="5457825"/>
            <a:ext cx="311150" cy="327025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ko-KR" sz="1200" b="1" dirty="0">
              <a:solidFill>
                <a:schemeClr val="tx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223" name="Text Box 109"/>
          <p:cNvSpPr txBox="1">
            <a:spLocks noChangeArrowheads="1"/>
          </p:cNvSpPr>
          <p:nvPr/>
        </p:nvSpPr>
        <p:spPr bwMode="auto">
          <a:xfrm>
            <a:off x="2860508" y="2497649"/>
            <a:ext cx="8175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u"/>
            </a:pPr>
            <a:r>
              <a:rPr lang="en-US" altLang="ko-KR" sz="200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d)</a:t>
            </a:r>
          </a:p>
        </p:txBody>
      </p:sp>
      <p:sp>
        <p:nvSpPr>
          <p:cNvPr id="9253" name="Text Box 31"/>
          <p:cNvSpPr txBox="1">
            <a:spLocks noChangeArrowheads="1"/>
          </p:cNvSpPr>
          <p:nvPr/>
        </p:nvSpPr>
        <p:spPr bwMode="auto">
          <a:xfrm>
            <a:off x="3795217" y="5065660"/>
            <a:ext cx="14779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kumimoji="0" lang="ko-KR" altLang="en-US" sz="1200" b="1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스마트 공장</a:t>
            </a:r>
          </a:p>
        </p:txBody>
      </p:sp>
      <p:cxnSp>
        <p:nvCxnSpPr>
          <p:cNvPr id="77" name="직선 화살표 연결선 76"/>
          <p:cNvCxnSpPr>
            <a:stCxn id="169" idx="1"/>
          </p:cNvCxnSpPr>
          <p:nvPr/>
        </p:nvCxnSpPr>
        <p:spPr>
          <a:xfrm flipH="1" flipV="1">
            <a:off x="3526099" y="2127339"/>
            <a:ext cx="198903" cy="1942107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직선 화살표 연결선 77"/>
          <p:cNvCxnSpPr>
            <a:stCxn id="169" idx="1"/>
          </p:cNvCxnSpPr>
          <p:nvPr/>
        </p:nvCxnSpPr>
        <p:spPr>
          <a:xfrm flipV="1">
            <a:off x="3725002" y="2127339"/>
            <a:ext cx="3117048" cy="1942107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9" name="직선 화살표 연결선 78"/>
          <p:cNvCxnSpPr>
            <a:stCxn id="169" idx="1"/>
          </p:cNvCxnSpPr>
          <p:nvPr/>
        </p:nvCxnSpPr>
        <p:spPr>
          <a:xfrm flipV="1">
            <a:off x="3725002" y="3160470"/>
            <a:ext cx="3241568" cy="908976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0" name="직선 화살표 연결선 89"/>
          <p:cNvCxnSpPr>
            <a:stCxn id="169" idx="1"/>
          </p:cNvCxnSpPr>
          <p:nvPr/>
        </p:nvCxnSpPr>
        <p:spPr>
          <a:xfrm flipV="1">
            <a:off x="3725002" y="2113940"/>
            <a:ext cx="1445076" cy="1955506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3" name="직선 화살표 연결선 102"/>
          <p:cNvCxnSpPr>
            <a:stCxn id="169" idx="1"/>
          </p:cNvCxnSpPr>
          <p:nvPr/>
        </p:nvCxnSpPr>
        <p:spPr>
          <a:xfrm>
            <a:off x="3725002" y="4069446"/>
            <a:ext cx="2040241" cy="847182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7" name="그룹 116"/>
          <p:cNvGrpSpPr/>
          <p:nvPr/>
        </p:nvGrpSpPr>
        <p:grpSpPr>
          <a:xfrm>
            <a:off x="35496" y="641954"/>
            <a:ext cx="2119070" cy="5142896"/>
            <a:chOff x="35496" y="641954"/>
            <a:chExt cx="2119070" cy="5142896"/>
          </a:xfrm>
        </p:grpSpPr>
        <p:sp>
          <p:nvSpPr>
            <p:cNvPr id="118" name="Oval 7"/>
            <p:cNvSpPr>
              <a:spLocks noChangeArrowheads="1"/>
            </p:cNvSpPr>
            <p:nvPr/>
          </p:nvSpPr>
          <p:spPr bwMode="auto">
            <a:xfrm>
              <a:off x="250825" y="5457825"/>
              <a:ext cx="311150" cy="32702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ko-KR" sz="180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19" name="Freeform 1532"/>
            <p:cNvSpPr>
              <a:spLocks/>
            </p:cNvSpPr>
            <p:nvPr/>
          </p:nvSpPr>
          <p:spPr bwMode="auto">
            <a:xfrm rot="5400000" flipV="1">
              <a:off x="1628785" y="4637709"/>
              <a:ext cx="335500" cy="222338"/>
            </a:xfrm>
            <a:custGeom>
              <a:avLst/>
              <a:gdLst>
                <a:gd name="T0" fmla="*/ 2147483647 w 535"/>
                <a:gd name="T1" fmla="*/ 0 h 212"/>
                <a:gd name="T2" fmla="*/ 2147483647 w 535"/>
                <a:gd name="T3" fmla="*/ 2147483647 h 212"/>
                <a:gd name="T4" fmla="*/ 2147483647 w 535"/>
                <a:gd name="T5" fmla="*/ 2147483647 h 212"/>
                <a:gd name="T6" fmla="*/ 0 w 535"/>
                <a:gd name="T7" fmla="*/ 2147483647 h 212"/>
                <a:gd name="T8" fmla="*/ 2147483647 w 535"/>
                <a:gd name="T9" fmla="*/ 2147483647 h 212"/>
                <a:gd name="T10" fmla="*/ 2147483647 w 535"/>
                <a:gd name="T11" fmla="*/ 2147483647 h 212"/>
                <a:gd name="T12" fmla="*/ 2147483647 w 535"/>
                <a:gd name="T13" fmla="*/ 0 h 2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5"/>
                <a:gd name="T22" fmla="*/ 0 h 212"/>
                <a:gd name="T23" fmla="*/ 535 w 535"/>
                <a:gd name="T24" fmla="*/ 212 h 2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5" h="212">
                  <a:moveTo>
                    <a:pt x="535" y="0"/>
                  </a:moveTo>
                  <a:lnTo>
                    <a:pt x="192" y="202"/>
                  </a:lnTo>
                  <a:lnTo>
                    <a:pt x="267" y="80"/>
                  </a:lnTo>
                  <a:lnTo>
                    <a:pt x="0" y="212"/>
                  </a:lnTo>
                  <a:lnTo>
                    <a:pt x="345" y="8"/>
                  </a:lnTo>
                  <a:lnTo>
                    <a:pt x="269" y="132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3300"/>
            </a:solidFill>
            <a:ln w="190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21" name="TextBox 54"/>
            <p:cNvSpPr txBox="1">
              <a:spLocks noChangeArrowheads="1"/>
            </p:cNvSpPr>
            <p:nvPr/>
          </p:nvSpPr>
          <p:spPr bwMode="auto">
            <a:xfrm>
              <a:off x="107504" y="641954"/>
              <a:ext cx="142824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Control Center</a:t>
              </a:r>
              <a:endParaRPr lang="ko-KR" altLang="en-US" sz="1200" b="1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22" name="AutoShape 9"/>
            <p:cNvSpPr>
              <a:spLocks noChangeArrowheads="1"/>
            </p:cNvSpPr>
            <p:nvPr/>
          </p:nvSpPr>
          <p:spPr bwMode="auto">
            <a:xfrm>
              <a:off x="59794" y="880951"/>
              <a:ext cx="1847910" cy="1098570"/>
            </a:xfrm>
            <a:prstGeom prst="roundRect">
              <a:avLst>
                <a:gd name="adj" fmla="val 4583"/>
              </a:avLst>
            </a:prstGeom>
            <a:solidFill>
              <a:schemeClr val="bg1"/>
            </a:solidFill>
            <a:ln w="28575" cap="sq">
              <a:solidFill>
                <a:schemeClr val="folHlink"/>
              </a:solidFill>
              <a:round/>
              <a:headEnd/>
              <a:tailEnd/>
            </a:ln>
            <a:effectLst>
              <a:outerShdw dist="1796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198000" rIns="90000" anchor="ctr"/>
            <a:lstStyle/>
            <a:p>
              <a:endParaRPr lang="ko-KR" altLang="en-US" sz="120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pic>
          <p:nvPicPr>
            <p:cNvPr id="123" name="Picture 6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0872" y="974416"/>
              <a:ext cx="1570934" cy="930333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4" name="그룹 123"/>
            <p:cNvGrpSpPr/>
            <p:nvPr/>
          </p:nvGrpSpPr>
          <p:grpSpPr>
            <a:xfrm>
              <a:off x="72383" y="1988840"/>
              <a:ext cx="1835321" cy="1152128"/>
              <a:chOff x="2925160" y="917833"/>
              <a:chExt cx="1835321" cy="1152128"/>
            </a:xfrm>
          </p:grpSpPr>
          <p:sp>
            <p:nvSpPr>
              <p:cNvPr id="128" name="AutoShape 9"/>
              <p:cNvSpPr>
                <a:spLocks noChangeArrowheads="1"/>
              </p:cNvSpPr>
              <p:nvPr/>
            </p:nvSpPr>
            <p:spPr bwMode="auto">
              <a:xfrm>
                <a:off x="2925160" y="1162634"/>
                <a:ext cx="1835321" cy="907327"/>
              </a:xfrm>
              <a:prstGeom prst="roundRect">
                <a:avLst>
                  <a:gd name="adj" fmla="val 4583"/>
                </a:avLst>
              </a:prstGeom>
              <a:solidFill>
                <a:schemeClr val="bg1"/>
              </a:solidFill>
              <a:ln w="28575" cap="sq">
                <a:solidFill>
                  <a:schemeClr val="folHlink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lIns="198000" rIns="90000" anchor="ctr"/>
              <a:lstStyle/>
              <a:p>
                <a:endParaRPr lang="ko-KR" altLang="en-US" sz="120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grpSp>
            <p:nvGrpSpPr>
              <p:cNvPr id="129" name="그룹 200"/>
              <p:cNvGrpSpPr>
                <a:grpSpLocks/>
              </p:cNvGrpSpPr>
              <p:nvPr/>
            </p:nvGrpSpPr>
            <p:grpSpPr bwMode="auto">
              <a:xfrm>
                <a:off x="3032289" y="1358676"/>
                <a:ext cx="1661861" cy="660005"/>
                <a:chOff x="4928828" y="3599828"/>
                <a:chExt cx="1825625" cy="854073"/>
              </a:xfrm>
            </p:grpSpPr>
            <p:grpSp>
              <p:nvGrpSpPr>
                <p:cNvPr id="131" name="그룹 194"/>
                <p:cNvGrpSpPr>
                  <a:grpSpLocks/>
                </p:cNvGrpSpPr>
                <p:nvPr/>
              </p:nvGrpSpPr>
              <p:grpSpPr bwMode="auto">
                <a:xfrm>
                  <a:off x="4928828" y="3914112"/>
                  <a:ext cx="1825625" cy="379794"/>
                  <a:chOff x="5182817" y="3057384"/>
                  <a:chExt cx="1825625" cy="379794"/>
                </a:xfrm>
              </p:grpSpPr>
              <p:sp>
                <p:nvSpPr>
                  <p:cNvPr id="138" name="Oval 2128"/>
                  <p:cNvSpPr>
                    <a:spLocks noChangeArrowheads="1"/>
                  </p:cNvSpPr>
                  <p:nvPr/>
                </p:nvSpPr>
                <p:spPr bwMode="auto">
                  <a:xfrm>
                    <a:off x="5182817" y="3057384"/>
                    <a:ext cx="1825625" cy="336030"/>
                  </a:xfrm>
                  <a:prstGeom prst="ellipse">
                    <a:avLst/>
                  </a:prstGeom>
                  <a:solidFill>
                    <a:srgbClr val="DDF3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tIns="0" bIns="0" anchor="ctr">
                    <a:spAutoFit/>
                  </a:bodyPr>
                  <a:lstStyle/>
                  <a:p>
                    <a:endParaRPr lang="ko-KR" altLang="en-US" sz="1200">
                      <a:solidFill>
                        <a:schemeClr val="tx2">
                          <a:lumMod val="75000"/>
                        </a:schemeClr>
                      </a:solidFill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139" name="Oval 2129"/>
                  <p:cNvSpPr>
                    <a:spLocks noChangeArrowheads="1"/>
                  </p:cNvSpPr>
                  <p:nvPr/>
                </p:nvSpPr>
                <p:spPr bwMode="auto">
                  <a:xfrm>
                    <a:off x="5377781" y="3101148"/>
                    <a:ext cx="1344923" cy="33603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DDF3CD"/>
                      </a:gs>
                      <a:gs pos="100000">
                        <a:srgbClr val="FFFF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tIns="0" bIns="0" anchor="ctr">
                    <a:spAutoFit/>
                  </a:bodyPr>
                  <a:lstStyle/>
                  <a:p>
                    <a:endParaRPr lang="ko-KR" altLang="en-US" sz="1200">
                      <a:solidFill>
                        <a:schemeClr val="tx2">
                          <a:lumMod val="75000"/>
                        </a:schemeClr>
                      </a:solidFill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</p:grpSp>
            <p:grpSp>
              <p:nvGrpSpPr>
                <p:cNvPr id="132" name="그룹 199"/>
                <p:cNvGrpSpPr>
                  <a:grpSpLocks/>
                </p:cNvGrpSpPr>
                <p:nvPr/>
              </p:nvGrpSpPr>
              <p:grpSpPr bwMode="auto">
                <a:xfrm>
                  <a:off x="5331713" y="3599828"/>
                  <a:ext cx="1047056" cy="854073"/>
                  <a:chOff x="5331713" y="3599828"/>
                  <a:chExt cx="1047056" cy="854073"/>
                </a:xfrm>
              </p:grpSpPr>
              <p:pic>
                <p:nvPicPr>
                  <p:cNvPr id="133" name="Picture 7" descr="ml570g2photo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62332" y="3957018"/>
                    <a:ext cx="726829" cy="4968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34" name="Picture 2331"/>
                  <p:cNvPicPr>
                    <a:picLocks noChangeArrowheads="1"/>
                  </p:cNvPicPr>
                  <p:nvPr/>
                </p:nvPicPr>
                <p:blipFill>
                  <a:blip r:embed="rId4" cstate="print">
                    <a:lum bright="24000" contrast="18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62398" y="3599828"/>
                    <a:ext cx="416371" cy="4683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35" name="Picture 2332"/>
                  <p:cNvPicPr>
                    <a:picLocks noChangeArrowheads="1"/>
                  </p:cNvPicPr>
                  <p:nvPr/>
                </p:nvPicPr>
                <p:blipFill>
                  <a:blip r:embed="rId4" cstate="print">
                    <a:lum bright="24000" contrast="18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31713" y="3599828"/>
                    <a:ext cx="416371" cy="4683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136" name="직선 연결선 196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5643570" y="4143380"/>
                    <a:ext cx="142876" cy="142876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37" name="직선 연결선 19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5786446" y="4143380"/>
                    <a:ext cx="142876" cy="142876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sp>
            <p:nvSpPr>
              <p:cNvPr id="130" name="Text Box 31"/>
              <p:cNvSpPr txBox="1">
                <a:spLocks noChangeArrowheads="1"/>
              </p:cNvSpPr>
              <p:nvPr/>
            </p:nvSpPr>
            <p:spPr bwMode="auto">
              <a:xfrm>
                <a:off x="2947392" y="917833"/>
                <a:ext cx="75679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latinLnBrk="0" hangingPunct="1">
                  <a:defRPr/>
                </a:pPr>
                <a:r>
                  <a:rPr kumimoji="0" lang="en-US" altLang="ko-KR" sz="1200" b="1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[Server]</a:t>
                </a:r>
                <a:endParaRPr kumimoji="0"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sp>
          <p:nvSpPr>
            <p:cNvPr id="125" name="Text Box 8"/>
            <p:cNvSpPr txBox="1">
              <a:spLocks noChangeArrowheads="1"/>
            </p:cNvSpPr>
            <p:nvPr/>
          </p:nvSpPr>
          <p:spPr bwMode="auto">
            <a:xfrm>
              <a:off x="35496" y="4704278"/>
              <a:ext cx="211907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1200" dirty="0">
                  <a:solidFill>
                    <a:schemeClr val="tx2">
                      <a:lumMod val="75000"/>
                    </a:schemeClr>
                  </a:solidFill>
                  <a:latin typeface="나눔고딕" pitchFamily="50" charset="-127"/>
                  <a:ea typeface="나눔고딕" pitchFamily="50" charset="-127"/>
                  <a:cs typeface="Arial" pitchFamily="34" charset="0"/>
                </a:rPr>
                <a:t>LTE Ethernet </a:t>
              </a:r>
              <a:r>
                <a:rPr lang="en-US" altLang="ko-KR" sz="1200" dirty="0">
                  <a:solidFill>
                    <a:schemeClr val="tx2">
                      <a:lumMod val="7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Router</a:t>
              </a:r>
              <a:endParaRPr lang="ko-KR" sz="1200" dirty="0">
                <a:solidFill>
                  <a:schemeClr val="tx2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cxnSp>
          <p:nvCxnSpPr>
            <p:cNvPr id="126" name="직선 연결선 48"/>
            <p:cNvCxnSpPr>
              <a:cxnSpLocks noChangeShapeType="1"/>
            </p:cNvCxnSpPr>
            <p:nvPr/>
          </p:nvCxnSpPr>
          <p:spPr bwMode="auto">
            <a:xfrm flipV="1">
              <a:off x="1907704" y="1951013"/>
              <a:ext cx="0" cy="282628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7" name="직선 연결선 48"/>
            <p:cNvCxnSpPr>
              <a:cxnSpLocks noChangeShapeType="1"/>
            </p:cNvCxnSpPr>
            <p:nvPr/>
          </p:nvCxnSpPr>
          <p:spPr bwMode="auto">
            <a:xfrm flipV="1">
              <a:off x="1907704" y="3146372"/>
              <a:ext cx="0" cy="282628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3" name="그룹 142"/>
          <p:cNvGrpSpPr/>
          <p:nvPr/>
        </p:nvGrpSpPr>
        <p:grpSpPr>
          <a:xfrm>
            <a:off x="72383" y="3140968"/>
            <a:ext cx="1835321" cy="1495065"/>
            <a:chOff x="72383" y="3233738"/>
            <a:chExt cx="1835321" cy="1495065"/>
          </a:xfrm>
        </p:grpSpPr>
        <p:grpSp>
          <p:nvGrpSpPr>
            <p:cNvPr id="144" name="Group 1389"/>
            <p:cNvGrpSpPr>
              <a:grpSpLocks/>
            </p:cNvGrpSpPr>
            <p:nvPr/>
          </p:nvGrpSpPr>
          <p:grpSpPr bwMode="auto">
            <a:xfrm>
              <a:off x="179512" y="3542456"/>
              <a:ext cx="1501775" cy="1182688"/>
              <a:chOff x="1563" y="1046"/>
              <a:chExt cx="846" cy="1149"/>
            </a:xfrm>
            <a:noFill/>
          </p:grpSpPr>
          <p:pic>
            <p:nvPicPr>
              <p:cNvPr id="147" name="Picture 1390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3" y="1046"/>
                <a:ext cx="493" cy="1063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xtLst/>
            </p:spPr>
          </p:pic>
          <p:grpSp>
            <p:nvGrpSpPr>
              <p:cNvPr id="148" name="Group 1391"/>
              <p:cNvGrpSpPr>
                <a:grpSpLocks/>
              </p:cNvGrpSpPr>
              <p:nvPr/>
            </p:nvGrpSpPr>
            <p:grpSpPr bwMode="auto">
              <a:xfrm>
                <a:off x="1788" y="1540"/>
                <a:ext cx="625" cy="655"/>
                <a:chOff x="1427" y="1425"/>
                <a:chExt cx="522" cy="545"/>
              </a:xfrm>
              <a:grpFill/>
            </p:grpSpPr>
            <p:pic>
              <p:nvPicPr>
                <p:cNvPr id="149" name="Picture 1392"/>
                <p:cNvPicPr>
                  <a:picLocks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9" y="1425"/>
                  <a:ext cx="260" cy="478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  <a:extLst/>
              </p:spPr>
            </p:pic>
            <p:pic>
              <p:nvPicPr>
                <p:cNvPr id="150" name="Picture 1393"/>
                <p:cNvPicPr>
                  <a:picLocks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58" y="1464"/>
                  <a:ext cx="251" cy="467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  <a:extLst/>
              </p:spPr>
            </p:pic>
            <p:pic>
              <p:nvPicPr>
                <p:cNvPr id="151" name="Picture 1394"/>
                <p:cNvPicPr>
                  <a:picLocks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27" y="1502"/>
                  <a:ext cx="251" cy="468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  <a:extLst/>
              </p:spPr>
            </p:pic>
          </p:grpSp>
        </p:grpSp>
        <p:sp>
          <p:nvSpPr>
            <p:cNvPr id="145" name="Text Box 31"/>
            <p:cNvSpPr txBox="1">
              <a:spLocks noChangeArrowheads="1"/>
            </p:cNvSpPr>
            <p:nvPr/>
          </p:nvSpPr>
          <p:spPr bwMode="auto">
            <a:xfrm>
              <a:off x="72383" y="3233738"/>
              <a:ext cx="1835321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latinLnBrk="0" hangingPunct="1">
                <a:spcBef>
                  <a:spcPct val="0"/>
                </a:spcBef>
                <a:buFontTx/>
                <a:buNone/>
              </a:pPr>
              <a:r>
                <a:rPr kumimoji="0" lang="en-US" altLang="ko-KR" sz="120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[LTE Wireless Network]</a:t>
              </a:r>
              <a:endParaRPr kumimoji="0" lang="ko-KR" altLang="en-US" sz="120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46" name="AutoShape 9"/>
            <p:cNvSpPr>
              <a:spLocks noChangeArrowheads="1"/>
            </p:cNvSpPr>
            <p:nvPr/>
          </p:nvSpPr>
          <p:spPr bwMode="auto">
            <a:xfrm>
              <a:off x="72383" y="3497886"/>
              <a:ext cx="1835321" cy="1230917"/>
            </a:xfrm>
            <a:prstGeom prst="roundRect">
              <a:avLst>
                <a:gd name="adj" fmla="val 4583"/>
              </a:avLst>
            </a:prstGeom>
            <a:noFill/>
            <a:ln w="28575" cap="sq">
              <a:solidFill>
                <a:schemeClr val="folHlink"/>
              </a:solidFill>
              <a:round/>
              <a:headEnd/>
              <a:tailEnd/>
            </a:ln>
            <a:effectLst>
              <a:outerShdw dist="1796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198000" rIns="90000" anchor="ctr"/>
            <a:lstStyle/>
            <a:p>
              <a:endParaRPr lang="ko-KR" altLang="en-US" sz="120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pic>
        <p:nvPicPr>
          <p:cNvPr id="16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19291" flipV="1">
            <a:off x="1865485" y="4304662"/>
            <a:ext cx="1990047" cy="51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3" name="AutoShape 9"/>
          <p:cNvSpPr>
            <a:spLocks noChangeArrowheads="1"/>
          </p:cNvSpPr>
          <p:nvPr/>
        </p:nvSpPr>
        <p:spPr bwMode="auto">
          <a:xfrm>
            <a:off x="83530" y="4975332"/>
            <a:ext cx="1824174" cy="1769996"/>
          </a:xfrm>
          <a:prstGeom prst="roundRect">
            <a:avLst>
              <a:gd name="adj" fmla="val 4583"/>
            </a:avLst>
          </a:prstGeom>
          <a:noFill/>
          <a:ln w="28575" cap="sq">
            <a:solidFill>
              <a:schemeClr val="folHlink"/>
            </a:solidFill>
            <a:round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98000" rIns="90000" anchor="ctr"/>
          <a:lstStyle/>
          <a:p>
            <a:endParaRPr lang="ko-KR" altLang="en-US" sz="120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5" name="Freeform 1532"/>
          <p:cNvSpPr>
            <a:spLocks/>
          </p:cNvSpPr>
          <p:nvPr/>
        </p:nvSpPr>
        <p:spPr bwMode="auto">
          <a:xfrm rot="5400000" flipV="1">
            <a:off x="1846911" y="3726145"/>
            <a:ext cx="335500" cy="222338"/>
          </a:xfrm>
          <a:custGeom>
            <a:avLst/>
            <a:gdLst>
              <a:gd name="T0" fmla="*/ 2147483647 w 535"/>
              <a:gd name="T1" fmla="*/ 0 h 212"/>
              <a:gd name="T2" fmla="*/ 2147483647 w 535"/>
              <a:gd name="T3" fmla="*/ 2147483647 h 212"/>
              <a:gd name="T4" fmla="*/ 2147483647 w 535"/>
              <a:gd name="T5" fmla="*/ 2147483647 h 212"/>
              <a:gd name="T6" fmla="*/ 0 w 535"/>
              <a:gd name="T7" fmla="*/ 2147483647 h 212"/>
              <a:gd name="T8" fmla="*/ 2147483647 w 535"/>
              <a:gd name="T9" fmla="*/ 2147483647 h 212"/>
              <a:gd name="T10" fmla="*/ 2147483647 w 535"/>
              <a:gd name="T11" fmla="*/ 2147483647 h 212"/>
              <a:gd name="T12" fmla="*/ 2147483647 w 535"/>
              <a:gd name="T13" fmla="*/ 0 h 2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5"/>
              <a:gd name="T22" fmla="*/ 0 h 212"/>
              <a:gd name="T23" fmla="*/ 535 w 535"/>
              <a:gd name="T24" fmla="*/ 212 h 2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5" h="212">
                <a:moveTo>
                  <a:pt x="535" y="0"/>
                </a:moveTo>
                <a:lnTo>
                  <a:pt x="192" y="202"/>
                </a:lnTo>
                <a:lnTo>
                  <a:pt x="267" y="80"/>
                </a:lnTo>
                <a:lnTo>
                  <a:pt x="0" y="212"/>
                </a:lnTo>
                <a:lnTo>
                  <a:pt x="345" y="8"/>
                </a:lnTo>
                <a:lnTo>
                  <a:pt x="269" y="132"/>
                </a:lnTo>
                <a:lnTo>
                  <a:pt x="535" y="0"/>
                </a:lnTo>
                <a:close/>
              </a:path>
            </a:pathLst>
          </a:custGeom>
          <a:solidFill>
            <a:srgbClr val="FF3300"/>
          </a:solidFill>
          <a:ln w="190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ko-KR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78" name="직선 화살표 연결선 177"/>
          <p:cNvCxnSpPr>
            <a:stCxn id="169" idx="1"/>
          </p:cNvCxnSpPr>
          <p:nvPr/>
        </p:nvCxnSpPr>
        <p:spPr>
          <a:xfrm>
            <a:off x="3725002" y="4069446"/>
            <a:ext cx="1002012" cy="1010114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42" name="그룹 141"/>
          <p:cNvGrpSpPr/>
          <p:nvPr/>
        </p:nvGrpSpPr>
        <p:grpSpPr>
          <a:xfrm>
            <a:off x="2195736" y="2636912"/>
            <a:ext cx="936381" cy="769938"/>
            <a:chOff x="7596554" y="2034282"/>
            <a:chExt cx="936381" cy="769938"/>
          </a:xfrm>
        </p:grpSpPr>
        <p:pic>
          <p:nvPicPr>
            <p:cNvPr id="153" name="Picture 7" descr="C:\Program Files\Microsoft Office\MEDIA\CAGCAT10\j0195384.wm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5331" y="2135883"/>
              <a:ext cx="574431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" name="Text Box 31"/>
            <p:cNvSpPr txBox="1">
              <a:spLocks noChangeArrowheads="1"/>
            </p:cNvSpPr>
            <p:nvPr/>
          </p:nvSpPr>
          <p:spPr bwMode="auto">
            <a:xfrm>
              <a:off x="7630250" y="2545458"/>
              <a:ext cx="83067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latinLnBrk="0" hangingPunct="1"/>
              <a:r>
                <a:rPr kumimoji="0" lang="en-US" altLang="ko-KR" sz="1000" b="1" dirty="0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[Guardian]</a:t>
              </a:r>
              <a:endParaRPr kumimoji="0" lang="ko-KR" altLang="en-US" sz="1000" b="1" dirty="0">
                <a:solidFill>
                  <a:schemeClr val="accent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55" name="타원 404"/>
            <p:cNvSpPr>
              <a:spLocks noChangeArrowheads="1"/>
            </p:cNvSpPr>
            <p:nvPr/>
          </p:nvSpPr>
          <p:spPr bwMode="auto">
            <a:xfrm>
              <a:off x="7596554" y="2034282"/>
              <a:ext cx="936381" cy="769938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lnSpc>
                  <a:spcPct val="90000"/>
                </a:lnSpc>
              </a:pPr>
              <a:endParaRPr lang="ko-KR" altLang="en-US" sz="100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156" name="그룹 155"/>
          <p:cNvGrpSpPr/>
          <p:nvPr/>
        </p:nvGrpSpPr>
        <p:grpSpPr>
          <a:xfrm>
            <a:off x="2196013" y="3284984"/>
            <a:ext cx="971350" cy="769938"/>
            <a:chOff x="2051720" y="3379142"/>
            <a:chExt cx="971350" cy="769938"/>
          </a:xfrm>
        </p:grpSpPr>
        <p:pic>
          <p:nvPicPr>
            <p:cNvPr id="157" name="그림 156" descr="스마트폰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51720" y="3501008"/>
              <a:ext cx="971350" cy="648072"/>
            </a:xfrm>
            <a:prstGeom prst="rect">
              <a:avLst/>
            </a:prstGeom>
          </p:spPr>
        </p:pic>
        <p:sp>
          <p:nvSpPr>
            <p:cNvPr id="158" name="타원 404"/>
            <p:cNvSpPr>
              <a:spLocks noChangeArrowheads="1"/>
            </p:cNvSpPr>
            <p:nvPr/>
          </p:nvSpPr>
          <p:spPr bwMode="auto">
            <a:xfrm>
              <a:off x="2051720" y="3379142"/>
              <a:ext cx="936381" cy="769938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lnSpc>
                  <a:spcPct val="90000"/>
                </a:lnSpc>
              </a:pPr>
              <a:endParaRPr lang="ko-KR" altLang="en-US" sz="100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cxnSp>
        <p:nvCxnSpPr>
          <p:cNvPr id="76" name="직선 연결선 75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28575">
            <a:solidFill>
              <a:srgbClr val="D82E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355" y="728984"/>
            <a:ext cx="554250" cy="117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605" y="780452"/>
            <a:ext cx="1321099" cy="65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375" y="2280439"/>
            <a:ext cx="1921499" cy="120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374" y="3829196"/>
            <a:ext cx="1921500" cy="12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ext Box 31"/>
          <p:cNvSpPr txBox="1">
            <a:spLocks noChangeArrowheads="1"/>
          </p:cNvSpPr>
          <p:nvPr/>
        </p:nvSpPr>
        <p:spPr bwMode="auto">
          <a:xfrm>
            <a:off x="7380536" y="1556792"/>
            <a:ext cx="17279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kumimoji="0" lang="ko-KR" altLang="en-US" sz="12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신호등 제어</a:t>
            </a:r>
          </a:p>
        </p:txBody>
      </p:sp>
      <p:sp>
        <p:nvSpPr>
          <p:cNvPr id="101" name="Text Box 31"/>
          <p:cNvSpPr txBox="1">
            <a:spLocks noChangeArrowheads="1"/>
          </p:cNvSpPr>
          <p:nvPr/>
        </p:nvSpPr>
        <p:spPr bwMode="auto">
          <a:xfrm>
            <a:off x="7190166" y="3501008"/>
            <a:ext cx="17279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kumimoji="0" lang="ko-KR" altLang="en-US" sz="12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마을방송</a:t>
            </a:r>
          </a:p>
        </p:txBody>
      </p:sp>
      <p:sp>
        <p:nvSpPr>
          <p:cNvPr id="102" name="Text Box 31"/>
          <p:cNvSpPr txBox="1">
            <a:spLocks noChangeArrowheads="1"/>
          </p:cNvSpPr>
          <p:nvPr/>
        </p:nvSpPr>
        <p:spPr bwMode="auto">
          <a:xfrm>
            <a:off x="7066850" y="5064932"/>
            <a:ext cx="17279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kumimoji="0" lang="ko-KR" altLang="en-US" sz="1200" b="1" dirty="0" err="1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드론</a:t>
            </a:r>
            <a:endParaRPr kumimoji="0" lang="ko-KR" altLang="en-US" sz="1200" b="1" dirty="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7251149" y="5421624"/>
            <a:ext cx="1686552" cy="1276723"/>
            <a:chOff x="2123728" y="712117"/>
            <a:chExt cx="1686552" cy="1276723"/>
          </a:xfrm>
        </p:grpSpPr>
        <p:grpSp>
          <p:nvGrpSpPr>
            <p:cNvPr id="2" name="그룹 1"/>
            <p:cNvGrpSpPr/>
            <p:nvPr/>
          </p:nvGrpSpPr>
          <p:grpSpPr>
            <a:xfrm>
              <a:off x="2154566" y="713886"/>
              <a:ext cx="1519772" cy="1274954"/>
              <a:chOff x="2123728" y="713886"/>
              <a:chExt cx="1519772" cy="1274954"/>
            </a:xfrm>
          </p:grpSpPr>
          <p:sp>
            <p:nvSpPr>
              <p:cNvPr id="115" name="Text Box 31"/>
              <p:cNvSpPr txBox="1">
                <a:spLocks noChangeArrowheads="1"/>
              </p:cNvSpPr>
              <p:nvPr/>
            </p:nvSpPr>
            <p:spPr bwMode="auto">
              <a:xfrm>
                <a:off x="2123728" y="1711028"/>
                <a:ext cx="1477962" cy="277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latinLnBrk="0" hangingPunct="1">
                  <a:spcBef>
                    <a:spcPct val="0"/>
                  </a:spcBef>
                  <a:buFontTx/>
                  <a:buNone/>
                </a:pPr>
                <a:r>
                  <a:rPr kumimoji="0" lang="en-US" altLang="ko-KR" sz="1200" b="1" dirty="0">
                    <a:solidFill>
                      <a:schemeClr val="tx2">
                        <a:lumMod val="75000"/>
                      </a:schemeClr>
                    </a:solidFill>
                    <a:latin typeface="+mn-ea"/>
                    <a:ea typeface="+mn-ea"/>
                  </a:rPr>
                  <a:t>Sensor</a:t>
                </a:r>
                <a:endParaRPr kumimoji="0"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+mn-ea"/>
                  <a:ea typeface="+mn-ea"/>
                </a:endParaRPr>
              </a:p>
            </p:txBody>
          </p:sp>
          <p:pic>
            <p:nvPicPr>
              <p:cNvPr id="86" name="Picture 73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4589" y="1133373"/>
                <a:ext cx="744537" cy="593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8" name="Picture 2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8930" y="764704"/>
                <a:ext cx="700902" cy="521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9" name="Picture 3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071310" y="662757"/>
                <a:ext cx="521062" cy="6233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" name="Picture 74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3444" y="1162940"/>
                <a:ext cx="580444" cy="537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4" name="AutoShape 9"/>
            <p:cNvSpPr>
              <a:spLocks noChangeArrowheads="1"/>
            </p:cNvSpPr>
            <p:nvPr/>
          </p:nvSpPr>
          <p:spPr bwMode="auto">
            <a:xfrm>
              <a:off x="2123728" y="712117"/>
              <a:ext cx="1686552" cy="1267404"/>
            </a:xfrm>
            <a:prstGeom prst="roundRect">
              <a:avLst>
                <a:gd name="adj" fmla="val 4583"/>
              </a:avLst>
            </a:prstGeom>
            <a:noFill/>
            <a:ln w="19050" cap="sq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dist="1796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198000" rIns="90000" anchor="ctr"/>
            <a:lstStyle/>
            <a:p>
              <a:endParaRPr lang="ko-KR" altLang="en-US" sz="120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4275200" y="730179"/>
            <a:ext cx="2540972" cy="1397160"/>
            <a:chOff x="3792550" y="730179"/>
            <a:chExt cx="2540972" cy="1397160"/>
          </a:xfrm>
        </p:grpSpPr>
        <p:sp>
          <p:nvSpPr>
            <p:cNvPr id="9249" name="Text Box 31"/>
            <p:cNvSpPr txBox="1">
              <a:spLocks noChangeArrowheads="1"/>
            </p:cNvSpPr>
            <p:nvPr/>
          </p:nvSpPr>
          <p:spPr bwMode="auto">
            <a:xfrm>
              <a:off x="4319972" y="1628800"/>
              <a:ext cx="17002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latinLnBrk="0" hangingPunct="1">
                <a:spcBef>
                  <a:spcPct val="0"/>
                </a:spcBef>
                <a:buFontTx/>
                <a:buNone/>
              </a:pPr>
              <a:endParaRPr kumimoji="0" lang="ko-KR" altLang="en-US" sz="1200" b="1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  <a:cs typeface="Arial Unicode MS" pitchFamily="50" charset="-127"/>
              </a:endParaRPr>
            </a:p>
          </p:txBody>
        </p:sp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222" y="819136"/>
              <a:ext cx="1404371" cy="1236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79" y="832871"/>
              <a:ext cx="957511" cy="1227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" name="AutoShape 9"/>
            <p:cNvSpPr>
              <a:spLocks noChangeArrowheads="1"/>
            </p:cNvSpPr>
            <p:nvPr/>
          </p:nvSpPr>
          <p:spPr bwMode="auto">
            <a:xfrm>
              <a:off x="3792550" y="730179"/>
              <a:ext cx="2540972" cy="1397160"/>
            </a:xfrm>
            <a:prstGeom prst="roundRect">
              <a:avLst>
                <a:gd name="adj" fmla="val 4583"/>
              </a:avLst>
            </a:prstGeom>
            <a:noFill/>
            <a:ln w="19050" cap="sq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dist="1796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198000" rIns="90000" anchor="ctr"/>
            <a:lstStyle/>
            <a:p>
              <a:endParaRPr lang="ko-KR" altLang="en-US" sz="120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06" name="AutoShape 9"/>
          <p:cNvSpPr>
            <a:spLocks noChangeArrowheads="1"/>
          </p:cNvSpPr>
          <p:nvPr/>
        </p:nvSpPr>
        <p:spPr bwMode="auto">
          <a:xfrm>
            <a:off x="6842050" y="709907"/>
            <a:ext cx="2224503" cy="1417432"/>
          </a:xfrm>
          <a:prstGeom prst="roundRect">
            <a:avLst>
              <a:gd name="adj" fmla="val 4583"/>
            </a:avLst>
          </a:prstGeom>
          <a:noFill/>
          <a:ln w="19050" cap="sq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98000" rIns="90000" anchor="ctr"/>
          <a:lstStyle/>
          <a:p>
            <a:endParaRPr lang="ko-KR" altLang="en-US" sz="120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7" name="AutoShape 9"/>
          <p:cNvSpPr>
            <a:spLocks noChangeArrowheads="1"/>
          </p:cNvSpPr>
          <p:nvPr/>
        </p:nvSpPr>
        <p:spPr bwMode="auto">
          <a:xfrm>
            <a:off x="6966570" y="2214933"/>
            <a:ext cx="2097244" cy="1313179"/>
          </a:xfrm>
          <a:prstGeom prst="roundRect">
            <a:avLst>
              <a:gd name="adj" fmla="val 4583"/>
            </a:avLst>
          </a:prstGeom>
          <a:noFill/>
          <a:ln w="19050" cap="sq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98000" rIns="90000" anchor="ctr"/>
          <a:lstStyle/>
          <a:p>
            <a:endParaRPr lang="ko-KR" altLang="en-US" sz="120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8" name="AutoShape 9"/>
          <p:cNvSpPr>
            <a:spLocks noChangeArrowheads="1"/>
          </p:cNvSpPr>
          <p:nvPr/>
        </p:nvSpPr>
        <p:spPr bwMode="auto">
          <a:xfrm>
            <a:off x="6984883" y="3789040"/>
            <a:ext cx="2097244" cy="1313179"/>
          </a:xfrm>
          <a:prstGeom prst="roundRect">
            <a:avLst>
              <a:gd name="adj" fmla="val 4583"/>
            </a:avLst>
          </a:prstGeom>
          <a:noFill/>
          <a:ln w="19050" cap="sq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98000" rIns="90000" anchor="ctr"/>
          <a:lstStyle/>
          <a:p>
            <a:endParaRPr lang="ko-KR" altLang="en-US" sz="120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055" y="5293386"/>
            <a:ext cx="1574017" cy="14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308919"/>
            <a:ext cx="1856612" cy="137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839" y="5372382"/>
            <a:ext cx="993259" cy="136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997" y="836712"/>
            <a:ext cx="1872106" cy="125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" name="Text Box 31"/>
          <p:cNvSpPr txBox="1">
            <a:spLocks noChangeArrowheads="1"/>
          </p:cNvSpPr>
          <p:nvPr/>
        </p:nvSpPr>
        <p:spPr bwMode="auto">
          <a:xfrm>
            <a:off x="2374513" y="555727"/>
            <a:ext cx="14779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kumimoji="0" lang="ko-KR" altLang="en-US" sz="1200" b="1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군 초소</a:t>
            </a:r>
          </a:p>
        </p:txBody>
      </p:sp>
      <p:sp>
        <p:nvSpPr>
          <p:cNvPr id="91" name="Text Box 31"/>
          <p:cNvSpPr txBox="1">
            <a:spLocks noChangeArrowheads="1"/>
          </p:cNvSpPr>
          <p:nvPr/>
        </p:nvSpPr>
        <p:spPr bwMode="auto">
          <a:xfrm>
            <a:off x="2267744" y="4941168"/>
            <a:ext cx="1477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kumimoji="0" lang="ko-KR" altLang="en-US" sz="1200" b="1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군</a:t>
            </a:r>
            <a:r>
              <a:rPr kumimoji="0" lang="en-US" altLang="ko-KR" sz="1200" b="1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/</a:t>
            </a:r>
            <a:r>
              <a:rPr kumimoji="0" lang="ko-KR" altLang="en-US" sz="1200" b="1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학교 공중</a:t>
            </a:r>
            <a:r>
              <a:rPr kumimoji="0" lang="en-US" altLang="ko-KR" sz="1200" b="1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/</a:t>
            </a:r>
            <a:r>
              <a:rPr kumimoji="0" lang="ko-KR" altLang="en-US" sz="1200" b="1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화상전화</a:t>
            </a:r>
          </a:p>
        </p:txBody>
      </p:sp>
      <p:sp>
        <p:nvSpPr>
          <p:cNvPr id="92" name="Text Box 31"/>
          <p:cNvSpPr txBox="1">
            <a:spLocks noChangeArrowheads="1"/>
          </p:cNvSpPr>
          <p:nvPr/>
        </p:nvSpPr>
        <p:spPr bwMode="auto">
          <a:xfrm>
            <a:off x="5364088" y="5044461"/>
            <a:ext cx="14779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kumimoji="0" lang="ko-KR" altLang="en-US" sz="1200" b="1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항만</a:t>
            </a:r>
            <a:r>
              <a:rPr kumimoji="0" lang="en-US" altLang="ko-KR" sz="1200" b="1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/</a:t>
            </a:r>
            <a:r>
              <a:rPr kumimoji="0" lang="ko-KR" altLang="en-US" sz="1200" b="1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컨테이너</a:t>
            </a:r>
          </a:p>
        </p:txBody>
      </p:sp>
      <p:sp>
        <p:nvSpPr>
          <p:cNvPr id="93" name="Text Box 31"/>
          <p:cNvSpPr txBox="1">
            <a:spLocks noChangeArrowheads="1"/>
          </p:cNvSpPr>
          <p:nvPr/>
        </p:nvSpPr>
        <p:spPr bwMode="auto">
          <a:xfrm>
            <a:off x="4727013" y="555358"/>
            <a:ext cx="14779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kumimoji="0" lang="ko-KR" altLang="en-US" sz="1200" b="1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태양열</a:t>
            </a:r>
            <a:r>
              <a:rPr kumimoji="0" lang="en-US" altLang="ko-KR" sz="1200" b="1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/</a:t>
            </a:r>
            <a:r>
              <a:rPr kumimoji="0" lang="ko-KR" altLang="en-US" sz="1200" b="1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풍력발전</a:t>
            </a:r>
          </a:p>
        </p:txBody>
      </p:sp>
      <p:cxnSp>
        <p:nvCxnSpPr>
          <p:cNvPr id="97" name="직선 화살표 연결선 96"/>
          <p:cNvCxnSpPr/>
          <p:nvPr/>
        </p:nvCxnSpPr>
        <p:spPr>
          <a:xfrm>
            <a:off x="3795217" y="4069446"/>
            <a:ext cx="3020955" cy="377375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9" name="직선 화살표 연결선 108"/>
          <p:cNvCxnSpPr>
            <a:stCxn id="169" idx="1"/>
          </p:cNvCxnSpPr>
          <p:nvPr/>
        </p:nvCxnSpPr>
        <p:spPr>
          <a:xfrm>
            <a:off x="3725002" y="4069446"/>
            <a:ext cx="3117048" cy="911831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5" name="Text Box 109"/>
          <p:cNvSpPr txBox="1">
            <a:spLocks noChangeArrowheads="1"/>
          </p:cNvSpPr>
          <p:nvPr/>
        </p:nvSpPr>
        <p:spPr bwMode="auto">
          <a:xfrm>
            <a:off x="68895" y="89013"/>
            <a:ext cx="8175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ko-KR" sz="200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5. LTE Router </a:t>
            </a:r>
            <a:r>
              <a:rPr lang="ko-KR" altLang="en-US" sz="200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서비스 </a:t>
            </a:r>
            <a:endParaRPr lang="en-US" altLang="ko-KR" sz="2000" b="1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96" name="Picture 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7" y="5172000"/>
            <a:ext cx="1442701" cy="132173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" name="직사각형 109"/>
          <p:cNvSpPr/>
          <p:nvPr/>
        </p:nvSpPr>
        <p:spPr>
          <a:xfrm>
            <a:off x="5765243" y="107340"/>
            <a:ext cx="32880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altLang="ko-KR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5.1 </a:t>
            </a:r>
            <a:r>
              <a:rPr lang="ko-KR" altLang="en-US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서비스 시나리오 </a:t>
            </a:r>
            <a:r>
              <a:rPr lang="en-US" altLang="ko-KR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1(</a:t>
            </a:r>
            <a:r>
              <a:rPr lang="en-US" altLang="ko-KR" sz="160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RJ45)</a:t>
            </a:r>
            <a:endParaRPr lang="ko-KR" altLang="en-US" sz="16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9869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val 7"/>
          <p:cNvSpPr>
            <a:spLocks noChangeArrowheads="1"/>
          </p:cNvSpPr>
          <p:nvPr/>
        </p:nvSpPr>
        <p:spPr bwMode="auto">
          <a:xfrm>
            <a:off x="250825" y="5457827"/>
            <a:ext cx="311150" cy="327025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ko-KR" sz="1200" b="1" dirty="0">
              <a:solidFill>
                <a:schemeClr val="tx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223" name="Text Box 109"/>
          <p:cNvSpPr txBox="1">
            <a:spLocks noChangeArrowheads="1"/>
          </p:cNvSpPr>
          <p:nvPr/>
        </p:nvSpPr>
        <p:spPr bwMode="auto">
          <a:xfrm>
            <a:off x="250826" y="76622"/>
            <a:ext cx="8175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ko-KR" sz="200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5. LTE Router </a:t>
            </a:r>
            <a:r>
              <a:rPr lang="ko-KR" altLang="en-US" sz="200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서비스 </a:t>
            </a:r>
            <a:endParaRPr lang="en-US" altLang="ko-KR" sz="2000" b="1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252" name="Text Box 31"/>
          <p:cNvSpPr txBox="1">
            <a:spLocks noChangeArrowheads="1"/>
          </p:cNvSpPr>
          <p:nvPr/>
        </p:nvSpPr>
        <p:spPr bwMode="auto">
          <a:xfrm>
            <a:off x="7092280" y="6536379"/>
            <a:ext cx="20833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BUS Information System</a:t>
            </a:r>
            <a:endParaRPr kumimoji="0" lang="ko-KR" altLang="en-US" sz="1200" b="1" dirty="0">
              <a:solidFill>
                <a:schemeClr val="tx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254" name="Text Box 31"/>
          <p:cNvSpPr txBox="1">
            <a:spLocks noChangeArrowheads="1"/>
          </p:cNvSpPr>
          <p:nvPr/>
        </p:nvSpPr>
        <p:spPr bwMode="auto">
          <a:xfrm>
            <a:off x="4957228" y="6557965"/>
            <a:ext cx="19910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Construction/Vehicles</a:t>
            </a:r>
            <a:endParaRPr kumimoji="0" lang="ko-KR" altLang="en-US" sz="1200" b="1" dirty="0">
              <a:solidFill>
                <a:schemeClr val="tx2">
                  <a:lumMod val="7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5100764"/>
            <a:ext cx="1414880" cy="99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7" name="직선 화살표 연결선 76"/>
          <p:cNvCxnSpPr>
            <a:endCxn id="88" idx="3"/>
          </p:cNvCxnSpPr>
          <p:nvPr/>
        </p:nvCxnSpPr>
        <p:spPr>
          <a:xfrm flipH="1" flipV="1">
            <a:off x="3737504" y="2127340"/>
            <a:ext cx="1338552" cy="1709976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직선 화살표 연결선 77"/>
          <p:cNvCxnSpPr/>
          <p:nvPr/>
        </p:nvCxnSpPr>
        <p:spPr>
          <a:xfrm flipV="1">
            <a:off x="5076056" y="2944447"/>
            <a:ext cx="2193868" cy="892871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0" name="직선 화살표 연결선 79"/>
          <p:cNvCxnSpPr>
            <a:endCxn id="10251" idx="1"/>
          </p:cNvCxnSpPr>
          <p:nvPr/>
        </p:nvCxnSpPr>
        <p:spPr>
          <a:xfrm>
            <a:off x="5076056" y="3820939"/>
            <a:ext cx="1906717" cy="433917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1" name="직선 화살표 연결선 80"/>
          <p:cNvCxnSpPr/>
          <p:nvPr/>
        </p:nvCxnSpPr>
        <p:spPr>
          <a:xfrm>
            <a:off x="5076056" y="3820939"/>
            <a:ext cx="2007964" cy="137366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2" name="직선 화살표 연결선 81"/>
          <p:cNvCxnSpPr/>
          <p:nvPr/>
        </p:nvCxnSpPr>
        <p:spPr>
          <a:xfrm flipH="1">
            <a:off x="4338638" y="3820941"/>
            <a:ext cx="737418" cy="1416097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0" name="직선 화살표 연결선 89"/>
          <p:cNvCxnSpPr>
            <a:endCxn id="92" idx="2"/>
          </p:cNvCxnSpPr>
          <p:nvPr/>
        </p:nvCxnSpPr>
        <p:spPr>
          <a:xfrm flipV="1">
            <a:off x="5076057" y="2319005"/>
            <a:ext cx="602058" cy="1571477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774" y="5237038"/>
            <a:ext cx="2125731" cy="132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" name="직선 화살표 연결선 102"/>
          <p:cNvCxnSpPr/>
          <p:nvPr/>
        </p:nvCxnSpPr>
        <p:spPr>
          <a:xfrm>
            <a:off x="5076056" y="3820939"/>
            <a:ext cx="602058" cy="1260682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774" y="3573016"/>
            <a:ext cx="2104945" cy="136368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Text Box 31"/>
          <p:cNvSpPr txBox="1">
            <a:spLocks noChangeArrowheads="1"/>
          </p:cNvSpPr>
          <p:nvPr/>
        </p:nvSpPr>
        <p:spPr bwMode="auto">
          <a:xfrm>
            <a:off x="7104612" y="4952203"/>
            <a:ext cx="20182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Disasters</a:t>
            </a:r>
            <a:endParaRPr kumimoji="0" lang="ko-KR" altLang="en-US" sz="1200" b="1" dirty="0">
              <a:solidFill>
                <a:schemeClr val="tx2">
                  <a:lumMod val="75000"/>
                </a:schemeClr>
              </a:solidFill>
              <a:latin typeface="+mn-ea"/>
              <a:ea typeface="+mn-ea"/>
            </a:endParaRPr>
          </a:p>
        </p:txBody>
      </p:sp>
      <p:grpSp>
        <p:nvGrpSpPr>
          <p:cNvPr id="117" name="그룹 116"/>
          <p:cNvGrpSpPr/>
          <p:nvPr/>
        </p:nvGrpSpPr>
        <p:grpSpPr>
          <a:xfrm>
            <a:off x="35496" y="641954"/>
            <a:ext cx="2119070" cy="5142896"/>
            <a:chOff x="35496" y="641954"/>
            <a:chExt cx="2119070" cy="5142896"/>
          </a:xfrm>
        </p:grpSpPr>
        <p:sp>
          <p:nvSpPr>
            <p:cNvPr id="118" name="Oval 7"/>
            <p:cNvSpPr>
              <a:spLocks noChangeArrowheads="1"/>
            </p:cNvSpPr>
            <p:nvPr/>
          </p:nvSpPr>
          <p:spPr bwMode="auto">
            <a:xfrm>
              <a:off x="250825" y="5457825"/>
              <a:ext cx="311150" cy="32702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ko-KR" altLang="ko-KR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19" name="Freeform 1532"/>
            <p:cNvSpPr>
              <a:spLocks/>
            </p:cNvSpPr>
            <p:nvPr/>
          </p:nvSpPr>
          <p:spPr bwMode="auto">
            <a:xfrm rot="5400000" flipV="1">
              <a:off x="1628785" y="4637709"/>
              <a:ext cx="335500" cy="222338"/>
            </a:xfrm>
            <a:custGeom>
              <a:avLst/>
              <a:gdLst>
                <a:gd name="T0" fmla="*/ 2147483647 w 535"/>
                <a:gd name="T1" fmla="*/ 0 h 212"/>
                <a:gd name="T2" fmla="*/ 2147483647 w 535"/>
                <a:gd name="T3" fmla="*/ 2147483647 h 212"/>
                <a:gd name="T4" fmla="*/ 2147483647 w 535"/>
                <a:gd name="T5" fmla="*/ 2147483647 h 212"/>
                <a:gd name="T6" fmla="*/ 0 w 535"/>
                <a:gd name="T7" fmla="*/ 2147483647 h 212"/>
                <a:gd name="T8" fmla="*/ 2147483647 w 535"/>
                <a:gd name="T9" fmla="*/ 2147483647 h 212"/>
                <a:gd name="T10" fmla="*/ 2147483647 w 535"/>
                <a:gd name="T11" fmla="*/ 2147483647 h 212"/>
                <a:gd name="T12" fmla="*/ 2147483647 w 535"/>
                <a:gd name="T13" fmla="*/ 0 h 2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5"/>
                <a:gd name="T22" fmla="*/ 0 h 212"/>
                <a:gd name="T23" fmla="*/ 535 w 535"/>
                <a:gd name="T24" fmla="*/ 212 h 2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5" h="212">
                  <a:moveTo>
                    <a:pt x="535" y="0"/>
                  </a:moveTo>
                  <a:lnTo>
                    <a:pt x="192" y="202"/>
                  </a:lnTo>
                  <a:lnTo>
                    <a:pt x="267" y="80"/>
                  </a:lnTo>
                  <a:lnTo>
                    <a:pt x="0" y="212"/>
                  </a:lnTo>
                  <a:lnTo>
                    <a:pt x="345" y="8"/>
                  </a:lnTo>
                  <a:lnTo>
                    <a:pt x="269" y="132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3300"/>
            </a:solidFill>
            <a:ln w="190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21" name="TextBox 54"/>
            <p:cNvSpPr txBox="1">
              <a:spLocks noChangeArrowheads="1"/>
            </p:cNvSpPr>
            <p:nvPr/>
          </p:nvSpPr>
          <p:spPr bwMode="auto">
            <a:xfrm>
              <a:off x="107504" y="641954"/>
              <a:ext cx="142824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ko-KR" sz="1200" b="1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Control Center</a:t>
              </a:r>
              <a:endParaRPr lang="ko-KR" altLang="en-US" sz="1200" b="1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22" name="AutoShape 9"/>
            <p:cNvSpPr>
              <a:spLocks noChangeArrowheads="1"/>
            </p:cNvSpPr>
            <p:nvPr/>
          </p:nvSpPr>
          <p:spPr bwMode="auto">
            <a:xfrm>
              <a:off x="59794" y="880951"/>
              <a:ext cx="1847910" cy="1098570"/>
            </a:xfrm>
            <a:prstGeom prst="roundRect">
              <a:avLst>
                <a:gd name="adj" fmla="val 4583"/>
              </a:avLst>
            </a:prstGeom>
            <a:solidFill>
              <a:schemeClr val="bg1"/>
            </a:solidFill>
            <a:ln w="28575" cap="sq">
              <a:solidFill>
                <a:schemeClr val="folHlink"/>
              </a:solidFill>
              <a:round/>
              <a:headEnd/>
              <a:tailEnd/>
            </a:ln>
            <a:effectLst>
              <a:outerShdw dist="1796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198000" rIns="90000" anchor="ctr"/>
            <a:lstStyle/>
            <a:p>
              <a:endParaRPr lang="ko-KR" altLang="en-US" sz="120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pic>
          <p:nvPicPr>
            <p:cNvPr id="123" name="Picture 6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0872" y="974416"/>
              <a:ext cx="1570934" cy="930333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4" name="그룹 123"/>
            <p:cNvGrpSpPr/>
            <p:nvPr/>
          </p:nvGrpSpPr>
          <p:grpSpPr>
            <a:xfrm>
              <a:off x="72383" y="1988840"/>
              <a:ext cx="1835321" cy="1152128"/>
              <a:chOff x="2925160" y="917833"/>
              <a:chExt cx="1835321" cy="1152128"/>
            </a:xfrm>
          </p:grpSpPr>
          <p:sp>
            <p:nvSpPr>
              <p:cNvPr id="128" name="AutoShape 9"/>
              <p:cNvSpPr>
                <a:spLocks noChangeArrowheads="1"/>
              </p:cNvSpPr>
              <p:nvPr/>
            </p:nvSpPr>
            <p:spPr bwMode="auto">
              <a:xfrm>
                <a:off x="2925160" y="1162634"/>
                <a:ext cx="1835321" cy="907327"/>
              </a:xfrm>
              <a:prstGeom prst="roundRect">
                <a:avLst>
                  <a:gd name="adj" fmla="val 4583"/>
                </a:avLst>
              </a:prstGeom>
              <a:solidFill>
                <a:schemeClr val="bg1"/>
              </a:solidFill>
              <a:ln w="28575" cap="sq">
                <a:solidFill>
                  <a:schemeClr val="folHlink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lIns="198000" rIns="90000" anchor="ctr"/>
              <a:lstStyle/>
              <a:p>
                <a:endParaRPr lang="ko-KR" altLang="en-US" sz="120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grpSp>
            <p:nvGrpSpPr>
              <p:cNvPr id="129" name="그룹 200"/>
              <p:cNvGrpSpPr>
                <a:grpSpLocks/>
              </p:cNvGrpSpPr>
              <p:nvPr/>
            </p:nvGrpSpPr>
            <p:grpSpPr bwMode="auto">
              <a:xfrm>
                <a:off x="3032289" y="1358676"/>
                <a:ext cx="1661861" cy="660005"/>
                <a:chOff x="4928828" y="3599828"/>
                <a:chExt cx="1825625" cy="854073"/>
              </a:xfrm>
            </p:grpSpPr>
            <p:grpSp>
              <p:nvGrpSpPr>
                <p:cNvPr id="131" name="그룹 194"/>
                <p:cNvGrpSpPr>
                  <a:grpSpLocks/>
                </p:cNvGrpSpPr>
                <p:nvPr/>
              </p:nvGrpSpPr>
              <p:grpSpPr bwMode="auto">
                <a:xfrm>
                  <a:off x="4928828" y="3914112"/>
                  <a:ext cx="1825625" cy="379794"/>
                  <a:chOff x="5182817" y="3057384"/>
                  <a:chExt cx="1825625" cy="379794"/>
                </a:xfrm>
              </p:grpSpPr>
              <p:sp>
                <p:nvSpPr>
                  <p:cNvPr id="138" name="Oval 2128"/>
                  <p:cNvSpPr>
                    <a:spLocks noChangeArrowheads="1"/>
                  </p:cNvSpPr>
                  <p:nvPr/>
                </p:nvSpPr>
                <p:spPr bwMode="auto">
                  <a:xfrm>
                    <a:off x="5182817" y="3057384"/>
                    <a:ext cx="1825625" cy="336030"/>
                  </a:xfrm>
                  <a:prstGeom prst="ellipse">
                    <a:avLst/>
                  </a:prstGeom>
                  <a:solidFill>
                    <a:srgbClr val="DDF3C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tIns="0" bIns="0" anchor="ctr">
                    <a:spAutoFit/>
                  </a:bodyPr>
                  <a:lstStyle/>
                  <a:p>
                    <a:endParaRPr lang="ko-KR" altLang="en-US" sz="1200" dirty="0">
                      <a:solidFill>
                        <a:schemeClr val="tx2">
                          <a:lumMod val="75000"/>
                        </a:schemeClr>
                      </a:solidFill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139" name="Oval 2129"/>
                  <p:cNvSpPr>
                    <a:spLocks noChangeArrowheads="1"/>
                  </p:cNvSpPr>
                  <p:nvPr/>
                </p:nvSpPr>
                <p:spPr bwMode="auto">
                  <a:xfrm>
                    <a:off x="5377781" y="3101148"/>
                    <a:ext cx="1344923" cy="33603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DDF3CD"/>
                      </a:gs>
                      <a:gs pos="100000">
                        <a:srgbClr val="FFFF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tIns="0" bIns="0" anchor="ctr">
                    <a:spAutoFit/>
                  </a:bodyPr>
                  <a:lstStyle/>
                  <a:p>
                    <a:endParaRPr lang="ko-KR" altLang="en-US" sz="1200" dirty="0">
                      <a:solidFill>
                        <a:schemeClr val="tx2">
                          <a:lumMod val="75000"/>
                        </a:schemeClr>
                      </a:solidFill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</p:grpSp>
            <p:grpSp>
              <p:nvGrpSpPr>
                <p:cNvPr id="132" name="그룹 199"/>
                <p:cNvGrpSpPr>
                  <a:grpSpLocks/>
                </p:cNvGrpSpPr>
                <p:nvPr/>
              </p:nvGrpSpPr>
              <p:grpSpPr bwMode="auto">
                <a:xfrm>
                  <a:off x="5331713" y="3599828"/>
                  <a:ext cx="1047056" cy="854073"/>
                  <a:chOff x="5331713" y="3599828"/>
                  <a:chExt cx="1047056" cy="854073"/>
                </a:xfrm>
              </p:grpSpPr>
              <p:pic>
                <p:nvPicPr>
                  <p:cNvPr id="133" name="Picture 7" descr="ml570g2photo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62332" y="3957018"/>
                    <a:ext cx="726829" cy="4968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34" name="Picture 2331"/>
                  <p:cNvPicPr>
                    <a:picLocks noChangeArrowheads="1"/>
                  </p:cNvPicPr>
                  <p:nvPr/>
                </p:nvPicPr>
                <p:blipFill>
                  <a:blip r:embed="rId7" cstate="print">
                    <a:lum bright="24000" contrast="18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62398" y="3599828"/>
                    <a:ext cx="416371" cy="4683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35" name="Picture 2332"/>
                  <p:cNvPicPr>
                    <a:picLocks noChangeArrowheads="1"/>
                  </p:cNvPicPr>
                  <p:nvPr/>
                </p:nvPicPr>
                <p:blipFill>
                  <a:blip r:embed="rId7" cstate="print">
                    <a:lum bright="24000" contrast="18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31713" y="3599828"/>
                    <a:ext cx="416371" cy="4683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136" name="직선 연결선 196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5643570" y="4143380"/>
                    <a:ext cx="142876" cy="142876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37" name="직선 연결선 19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5786446" y="4143380"/>
                    <a:ext cx="142876" cy="142876"/>
                  </a:xfrm>
                  <a:prstGeom prst="line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sp>
            <p:nvSpPr>
              <p:cNvPr id="130" name="Text Box 31"/>
              <p:cNvSpPr txBox="1">
                <a:spLocks noChangeArrowheads="1"/>
              </p:cNvSpPr>
              <p:nvPr/>
            </p:nvSpPr>
            <p:spPr bwMode="auto">
              <a:xfrm>
                <a:off x="2947392" y="917833"/>
                <a:ext cx="75679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latinLnBrk="0" hangingPunct="1">
                  <a:defRPr/>
                </a:pPr>
                <a:r>
                  <a:rPr kumimoji="0" lang="en-US" altLang="ko-KR" sz="1200" b="1" dirty="0">
                    <a:solidFill>
                      <a:schemeClr val="tx2">
                        <a:lumMod val="75000"/>
                      </a:schemeClr>
                    </a:solidFill>
                    <a:latin typeface="맑은 고딕" pitchFamily="50" charset="-127"/>
                    <a:ea typeface="맑은 고딕" pitchFamily="50" charset="-127"/>
                  </a:rPr>
                  <a:t>[Server]</a:t>
                </a:r>
                <a:endParaRPr kumimoji="0"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sp>
          <p:nvSpPr>
            <p:cNvPr id="125" name="Text Box 8"/>
            <p:cNvSpPr txBox="1">
              <a:spLocks noChangeArrowheads="1"/>
            </p:cNvSpPr>
            <p:nvPr/>
          </p:nvSpPr>
          <p:spPr bwMode="auto">
            <a:xfrm>
              <a:off x="35496" y="4704278"/>
              <a:ext cx="211907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ko-KR" sz="1200" dirty="0">
                  <a:solidFill>
                    <a:schemeClr val="tx2">
                      <a:lumMod val="75000"/>
                    </a:schemeClr>
                  </a:solidFill>
                  <a:latin typeface="나눔고딕" pitchFamily="50" charset="-127"/>
                  <a:ea typeface="나눔고딕" pitchFamily="50" charset="-127"/>
                  <a:cs typeface="Arial" pitchFamily="34" charset="0"/>
                </a:rPr>
                <a:t>LTE Ethernet </a:t>
              </a:r>
              <a:r>
                <a:rPr lang="en-US" altLang="ko-KR" sz="1200" dirty="0">
                  <a:solidFill>
                    <a:schemeClr val="tx2">
                      <a:lumMod val="7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Router</a:t>
              </a:r>
              <a:endParaRPr lang="ko-KR" sz="1200" dirty="0">
                <a:solidFill>
                  <a:schemeClr val="tx2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cxnSp>
          <p:nvCxnSpPr>
            <p:cNvPr id="126" name="직선 연결선 48"/>
            <p:cNvCxnSpPr>
              <a:cxnSpLocks noChangeShapeType="1"/>
            </p:cNvCxnSpPr>
            <p:nvPr/>
          </p:nvCxnSpPr>
          <p:spPr bwMode="auto">
            <a:xfrm flipV="1">
              <a:off x="1907704" y="1951013"/>
              <a:ext cx="0" cy="282628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7" name="직선 연결선 48"/>
            <p:cNvCxnSpPr>
              <a:cxnSpLocks noChangeShapeType="1"/>
            </p:cNvCxnSpPr>
            <p:nvPr/>
          </p:nvCxnSpPr>
          <p:spPr bwMode="auto">
            <a:xfrm flipV="1">
              <a:off x="1907704" y="3146372"/>
              <a:ext cx="0" cy="282628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3" name="그룹 142"/>
          <p:cNvGrpSpPr/>
          <p:nvPr/>
        </p:nvGrpSpPr>
        <p:grpSpPr>
          <a:xfrm>
            <a:off x="72384" y="3140970"/>
            <a:ext cx="1835321" cy="1495065"/>
            <a:chOff x="72383" y="3233738"/>
            <a:chExt cx="1835321" cy="1495065"/>
          </a:xfrm>
        </p:grpSpPr>
        <p:grpSp>
          <p:nvGrpSpPr>
            <p:cNvPr id="144" name="Group 1389"/>
            <p:cNvGrpSpPr>
              <a:grpSpLocks/>
            </p:cNvGrpSpPr>
            <p:nvPr/>
          </p:nvGrpSpPr>
          <p:grpSpPr bwMode="auto">
            <a:xfrm>
              <a:off x="179512" y="3542456"/>
              <a:ext cx="1501775" cy="1182688"/>
              <a:chOff x="1563" y="1046"/>
              <a:chExt cx="846" cy="1149"/>
            </a:xfrm>
            <a:noFill/>
          </p:grpSpPr>
          <p:pic>
            <p:nvPicPr>
              <p:cNvPr id="147" name="Picture 1390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3" y="1046"/>
                <a:ext cx="493" cy="1063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xtLst/>
            </p:spPr>
          </p:pic>
          <p:grpSp>
            <p:nvGrpSpPr>
              <p:cNvPr id="148" name="Group 1391"/>
              <p:cNvGrpSpPr>
                <a:grpSpLocks/>
              </p:cNvGrpSpPr>
              <p:nvPr/>
            </p:nvGrpSpPr>
            <p:grpSpPr bwMode="auto">
              <a:xfrm>
                <a:off x="1788" y="1540"/>
                <a:ext cx="625" cy="655"/>
                <a:chOff x="1427" y="1425"/>
                <a:chExt cx="522" cy="545"/>
              </a:xfrm>
              <a:grpFill/>
            </p:grpSpPr>
            <p:pic>
              <p:nvPicPr>
                <p:cNvPr id="149" name="Picture 1392"/>
                <p:cNvPicPr>
                  <a:picLocks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89" y="1425"/>
                  <a:ext cx="260" cy="478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  <a:extLst/>
              </p:spPr>
            </p:pic>
            <p:pic>
              <p:nvPicPr>
                <p:cNvPr id="150" name="Picture 1393"/>
                <p:cNvPicPr>
                  <a:picLocks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58" y="1464"/>
                  <a:ext cx="251" cy="467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  <a:extLst/>
              </p:spPr>
            </p:pic>
            <p:pic>
              <p:nvPicPr>
                <p:cNvPr id="151" name="Picture 1394"/>
                <p:cNvPicPr>
                  <a:picLocks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27" y="1502"/>
                  <a:ext cx="251" cy="468"/>
                </a:xfrm>
                <a:prstGeom prst="rect">
                  <a:avLst/>
                </a:prstGeom>
                <a:grpFill/>
                <a:ln w="1270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:ln>
                <a:extLst/>
              </p:spPr>
            </p:pic>
          </p:grpSp>
        </p:grpSp>
        <p:sp>
          <p:nvSpPr>
            <p:cNvPr id="145" name="Text Box 31"/>
            <p:cNvSpPr txBox="1">
              <a:spLocks noChangeArrowheads="1"/>
            </p:cNvSpPr>
            <p:nvPr/>
          </p:nvSpPr>
          <p:spPr bwMode="auto">
            <a:xfrm>
              <a:off x="72383" y="3233738"/>
              <a:ext cx="1835321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latinLnBrk="0" hangingPunct="1">
                <a:spcBef>
                  <a:spcPct val="0"/>
                </a:spcBef>
                <a:buFontTx/>
                <a:buNone/>
              </a:pPr>
              <a:r>
                <a:rPr kumimoji="0" lang="en-US" altLang="ko-KR" sz="1200" dirty="0">
                  <a:solidFill>
                    <a:schemeClr val="tx2">
                      <a:lumMod val="7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[LTE Wireless Network]</a:t>
              </a:r>
              <a:endParaRPr kumimoji="0" lang="ko-KR" altLang="en-US" sz="120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46" name="AutoShape 9"/>
            <p:cNvSpPr>
              <a:spLocks noChangeArrowheads="1"/>
            </p:cNvSpPr>
            <p:nvPr/>
          </p:nvSpPr>
          <p:spPr bwMode="auto">
            <a:xfrm>
              <a:off x="72383" y="3497886"/>
              <a:ext cx="1835321" cy="1230917"/>
            </a:xfrm>
            <a:prstGeom prst="roundRect">
              <a:avLst>
                <a:gd name="adj" fmla="val 4583"/>
              </a:avLst>
            </a:prstGeom>
            <a:noFill/>
            <a:ln w="28575" cap="sq">
              <a:solidFill>
                <a:schemeClr val="folHlink"/>
              </a:solidFill>
              <a:round/>
              <a:headEnd/>
              <a:tailEnd/>
            </a:ln>
            <a:effectLst>
              <a:outerShdw dist="1796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198000" rIns="90000" anchor="ctr"/>
            <a:lstStyle/>
            <a:p>
              <a:endParaRPr lang="ko-KR" altLang="en-US" sz="120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pic>
        <p:nvPicPr>
          <p:cNvPr id="169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19291" flipV="1">
            <a:off x="1720108" y="4491600"/>
            <a:ext cx="1510011" cy="51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230" name="그룹 9229"/>
          <p:cNvGrpSpPr/>
          <p:nvPr/>
        </p:nvGrpSpPr>
        <p:grpSpPr>
          <a:xfrm>
            <a:off x="3166046" y="2918433"/>
            <a:ext cx="1477962" cy="1662697"/>
            <a:chOff x="3275856" y="3090226"/>
            <a:chExt cx="1477962" cy="1662697"/>
          </a:xfrm>
        </p:grpSpPr>
        <p:pic>
          <p:nvPicPr>
            <p:cNvPr id="53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0781" y="3443972"/>
              <a:ext cx="999240" cy="60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0358" y="3963706"/>
              <a:ext cx="975171" cy="75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Text Box 31"/>
            <p:cNvSpPr txBox="1">
              <a:spLocks noChangeArrowheads="1"/>
            </p:cNvSpPr>
            <p:nvPr/>
          </p:nvSpPr>
          <p:spPr bwMode="auto">
            <a:xfrm>
              <a:off x="3275856" y="3116240"/>
              <a:ext cx="147796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ctr" eaLnBrk="1" latinLnBrk="0" hangingPunct="1">
                <a:spcBef>
                  <a:spcPct val="0"/>
                </a:spcBef>
                <a:buFontTx/>
                <a:buNone/>
              </a:pPr>
              <a:r>
                <a:rPr lang="en-US" altLang="ko-KR" sz="1200" b="1" dirty="0">
                  <a:solidFill>
                    <a:schemeClr val="tx2">
                      <a:lumMod val="75000"/>
                    </a:schemeClr>
                  </a:solidFill>
                  <a:latin typeface="+mn-ea"/>
                  <a:ea typeface="+mn-ea"/>
                </a:rPr>
                <a:t>Control Board</a:t>
              </a:r>
              <a:endParaRPr kumimoji="0" lang="ko-KR" altLang="en-US" sz="1200" b="1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152" name="AutoShape 9"/>
            <p:cNvSpPr>
              <a:spLocks noChangeArrowheads="1"/>
            </p:cNvSpPr>
            <p:nvPr/>
          </p:nvSpPr>
          <p:spPr bwMode="auto">
            <a:xfrm>
              <a:off x="3374394" y="3090226"/>
              <a:ext cx="1269614" cy="1662697"/>
            </a:xfrm>
            <a:prstGeom prst="roundRect">
              <a:avLst>
                <a:gd name="adj" fmla="val 4583"/>
              </a:avLst>
            </a:prstGeom>
            <a:noFill/>
            <a:ln w="28575" cap="sq">
              <a:solidFill>
                <a:schemeClr val="folHlink"/>
              </a:solidFill>
              <a:round/>
              <a:headEnd/>
              <a:tailEnd/>
            </a:ln>
            <a:effectLst>
              <a:outerShdw dist="1796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198000" rIns="90000" anchor="ctr"/>
            <a:lstStyle/>
            <a:p>
              <a:endParaRPr lang="ko-KR" altLang="en-US" sz="1200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cxnSp>
        <p:nvCxnSpPr>
          <p:cNvPr id="170" name="직선 화살표 연결선 169"/>
          <p:cNvCxnSpPr/>
          <p:nvPr/>
        </p:nvCxnSpPr>
        <p:spPr>
          <a:xfrm>
            <a:off x="4537317" y="3820939"/>
            <a:ext cx="538739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3" name="AutoShape 9"/>
          <p:cNvSpPr>
            <a:spLocks noChangeArrowheads="1"/>
          </p:cNvSpPr>
          <p:nvPr/>
        </p:nvSpPr>
        <p:spPr bwMode="auto">
          <a:xfrm>
            <a:off x="83531" y="4975332"/>
            <a:ext cx="1824174" cy="1769996"/>
          </a:xfrm>
          <a:prstGeom prst="roundRect">
            <a:avLst>
              <a:gd name="adj" fmla="val 4583"/>
            </a:avLst>
          </a:prstGeom>
          <a:noFill/>
          <a:ln w="28575" cap="sq">
            <a:solidFill>
              <a:schemeClr val="folHlink"/>
            </a:solidFill>
            <a:round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98000" rIns="90000" anchor="ctr"/>
          <a:lstStyle/>
          <a:p>
            <a:endParaRPr lang="ko-KR" altLang="en-US" sz="120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5" name="Freeform 1532"/>
          <p:cNvSpPr>
            <a:spLocks/>
          </p:cNvSpPr>
          <p:nvPr/>
        </p:nvSpPr>
        <p:spPr bwMode="auto">
          <a:xfrm rot="5400000" flipV="1">
            <a:off x="1846911" y="3726145"/>
            <a:ext cx="335500" cy="222338"/>
          </a:xfrm>
          <a:custGeom>
            <a:avLst/>
            <a:gdLst>
              <a:gd name="T0" fmla="*/ 2147483647 w 535"/>
              <a:gd name="T1" fmla="*/ 0 h 212"/>
              <a:gd name="T2" fmla="*/ 2147483647 w 535"/>
              <a:gd name="T3" fmla="*/ 2147483647 h 212"/>
              <a:gd name="T4" fmla="*/ 2147483647 w 535"/>
              <a:gd name="T5" fmla="*/ 2147483647 h 212"/>
              <a:gd name="T6" fmla="*/ 0 w 535"/>
              <a:gd name="T7" fmla="*/ 2147483647 h 212"/>
              <a:gd name="T8" fmla="*/ 2147483647 w 535"/>
              <a:gd name="T9" fmla="*/ 2147483647 h 212"/>
              <a:gd name="T10" fmla="*/ 2147483647 w 535"/>
              <a:gd name="T11" fmla="*/ 2147483647 h 212"/>
              <a:gd name="T12" fmla="*/ 2147483647 w 535"/>
              <a:gd name="T13" fmla="*/ 0 h 2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5"/>
              <a:gd name="T22" fmla="*/ 0 h 212"/>
              <a:gd name="T23" fmla="*/ 535 w 535"/>
              <a:gd name="T24" fmla="*/ 212 h 2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5" h="212">
                <a:moveTo>
                  <a:pt x="535" y="0"/>
                </a:moveTo>
                <a:lnTo>
                  <a:pt x="192" y="202"/>
                </a:lnTo>
                <a:lnTo>
                  <a:pt x="267" y="80"/>
                </a:lnTo>
                <a:lnTo>
                  <a:pt x="0" y="212"/>
                </a:lnTo>
                <a:lnTo>
                  <a:pt x="345" y="8"/>
                </a:lnTo>
                <a:lnTo>
                  <a:pt x="269" y="132"/>
                </a:lnTo>
                <a:lnTo>
                  <a:pt x="535" y="0"/>
                </a:lnTo>
                <a:close/>
              </a:path>
            </a:pathLst>
          </a:custGeom>
          <a:solidFill>
            <a:srgbClr val="FF3300"/>
          </a:solidFill>
          <a:ln w="190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ko-KR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88" name="그룹 187"/>
          <p:cNvGrpSpPr/>
          <p:nvPr/>
        </p:nvGrpSpPr>
        <p:grpSpPr>
          <a:xfrm>
            <a:off x="2347412" y="4987337"/>
            <a:ext cx="2656636" cy="1826041"/>
            <a:chOff x="2347412" y="4941168"/>
            <a:chExt cx="2656636" cy="1826041"/>
          </a:xfrm>
        </p:grpSpPr>
        <p:grpSp>
          <p:nvGrpSpPr>
            <p:cNvPr id="189" name="그룹 188"/>
            <p:cNvGrpSpPr/>
            <p:nvPr/>
          </p:nvGrpSpPr>
          <p:grpSpPr>
            <a:xfrm>
              <a:off x="2347412" y="4941168"/>
              <a:ext cx="2656636" cy="1500678"/>
              <a:chOff x="2923476" y="5011514"/>
              <a:chExt cx="2656636" cy="1500678"/>
            </a:xfrm>
          </p:grpSpPr>
          <p:pic>
            <p:nvPicPr>
              <p:cNvPr id="191" name="그림 190" descr="truck.jpg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923476" y="5011514"/>
                <a:ext cx="2000904" cy="150067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92" name="Picture 2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6355" y="5818538"/>
                <a:ext cx="533375" cy="4539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3" name="Text Box 31"/>
              <p:cNvSpPr txBox="1">
                <a:spLocks noChangeArrowheads="1"/>
              </p:cNvSpPr>
              <p:nvPr/>
            </p:nvSpPr>
            <p:spPr bwMode="auto">
              <a:xfrm>
                <a:off x="3804127" y="5632172"/>
                <a:ext cx="177598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algn="ctr" eaLnBrk="1" latinLnBrk="0" hangingPunct="1">
                  <a:spcBef>
                    <a:spcPct val="0"/>
                  </a:spcBef>
                  <a:buNone/>
                </a:pPr>
                <a:r>
                  <a:rPr lang="en-US" altLang="ko-KR" sz="1200" b="1" dirty="0">
                    <a:solidFill>
                      <a:schemeClr val="tx2">
                        <a:lumMod val="75000"/>
                      </a:schemeClr>
                    </a:solidFill>
                    <a:latin typeface="+mn-ea"/>
                    <a:ea typeface="+mn-ea"/>
                  </a:rPr>
                  <a:t>RFID </a:t>
                </a:r>
                <a:r>
                  <a:rPr lang="en-US" altLang="ko-KR" sz="1200" b="1" dirty="0">
                    <a:solidFill>
                      <a:schemeClr val="tx2">
                        <a:lumMod val="75000"/>
                      </a:schemeClr>
                    </a:solidFill>
                    <a:latin typeface="+mn-ea"/>
                  </a:rPr>
                  <a:t>Reader </a:t>
                </a:r>
                <a:r>
                  <a:rPr lang="en-US" altLang="ko-KR" sz="1200" b="1" dirty="0">
                    <a:solidFill>
                      <a:schemeClr val="tx2">
                        <a:lumMod val="75000"/>
                      </a:schemeClr>
                    </a:solidFill>
                    <a:latin typeface="+mn-ea"/>
                    <a:ea typeface="+mn-ea"/>
                  </a:rPr>
                  <a:t>&lt;-&gt;Tag</a:t>
                </a:r>
                <a:endParaRPr kumimoji="0"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+mn-ea"/>
                  <a:ea typeface="+mn-ea"/>
                </a:endParaRPr>
              </a:p>
            </p:txBody>
          </p:sp>
        </p:grpSp>
        <p:sp>
          <p:nvSpPr>
            <p:cNvPr id="190" name="직사각형 189"/>
            <p:cNvSpPr/>
            <p:nvPr/>
          </p:nvSpPr>
          <p:spPr>
            <a:xfrm>
              <a:off x="2475112" y="6305544"/>
              <a:ext cx="229124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200" b="1" dirty="0">
                  <a:solidFill>
                    <a:schemeClr val="tx2">
                      <a:lumMod val="75000"/>
                    </a:schemeClr>
                  </a:solidFill>
                  <a:ea typeface="HY견고딕" pitchFamily="18" charset="-127"/>
                </a:rPr>
                <a:t>[Structure of AVL &amp; Logistics Controlling System]</a:t>
              </a:r>
            </a:p>
          </p:txBody>
        </p:sp>
      </p:grpSp>
      <p:grpSp>
        <p:nvGrpSpPr>
          <p:cNvPr id="205" name="그룹 204"/>
          <p:cNvGrpSpPr/>
          <p:nvPr/>
        </p:nvGrpSpPr>
        <p:grpSpPr>
          <a:xfrm>
            <a:off x="2195737" y="2636912"/>
            <a:ext cx="936381" cy="769938"/>
            <a:chOff x="7596554" y="2034282"/>
            <a:chExt cx="936381" cy="769938"/>
          </a:xfrm>
        </p:grpSpPr>
        <p:pic>
          <p:nvPicPr>
            <p:cNvPr id="206" name="Picture 7" descr="C:\Program Files\Microsoft Office\MEDIA\CAGCAT10\j0195384.wmf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5331" y="2135883"/>
              <a:ext cx="574431" cy="41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" name="Text Box 31"/>
            <p:cNvSpPr txBox="1">
              <a:spLocks noChangeArrowheads="1"/>
            </p:cNvSpPr>
            <p:nvPr/>
          </p:nvSpPr>
          <p:spPr bwMode="auto">
            <a:xfrm>
              <a:off x="7630250" y="2545458"/>
              <a:ext cx="83067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latinLnBrk="0" hangingPunct="1"/>
              <a:r>
                <a:rPr kumimoji="0" lang="en-US" altLang="ko-KR" sz="1000" b="1" dirty="0">
                  <a:solidFill>
                    <a:schemeClr val="accent1"/>
                  </a:solidFill>
                  <a:latin typeface="맑은 고딕" pitchFamily="50" charset="-127"/>
                  <a:ea typeface="맑은 고딕" pitchFamily="50" charset="-127"/>
                </a:rPr>
                <a:t>[Guardian]</a:t>
              </a:r>
              <a:endParaRPr kumimoji="0" lang="ko-KR" altLang="en-US" sz="1000" b="1" dirty="0">
                <a:solidFill>
                  <a:schemeClr val="accent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08" name="타원 404"/>
            <p:cNvSpPr>
              <a:spLocks noChangeArrowheads="1"/>
            </p:cNvSpPr>
            <p:nvPr/>
          </p:nvSpPr>
          <p:spPr bwMode="auto">
            <a:xfrm>
              <a:off x="7596554" y="2034282"/>
              <a:ext cx="936381" cy="769938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lnSpc>
                  <a:spcPct val="90000"/>
                </a:lnSpc>
              </a:pPr>
              <a:endParaRPr lang="ko-KR" altLang="en-US" sz="1000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209" name="그룹 208"/>
          <p:cNvGrpSpPr/>
          <p:nvPr/>
        </p:nvGrpSpPr>
        <p:grpSpPr>
          <a:xfrm>
            <a:off x="2196013" y="3284984"/>
            <a:ext cx="971350" cy="769938"/>
            <a:chOff x="2051720" y="3379142"/>
            <a:chExt cx="971350" cy="769938"/>
          </a:xfrm>
        </p:grpSpPr>
        <p:pic>
          <p:nvPicPr>
            <p:cNvPr id="210" name="그림 209" descr="스마트폰.jp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051720" y="3501008"/>
              <a:ext cx="971350" cy="648072"/>
            </a:xfrm>
            <a:prstGeom prst="rect">
              <a:avLst/>
            </a:prstGeom>
          </p:spPr>
        </p:pic>
        <p:sp>
          <p:nvSpPr>
            <p:cNvPr id="211" name="타원 404"/>
            <p:cNvSpPr>
              <a:spLocks noChangeArrowheads="1"/>
            </p:cNvSpPr>
            <p:nvPr/>
          </p:nvSpPr>
          <p:spPr bwMode="auto">
            <a:xfrm>
              <a:off x="2051720" y="3379142"/>
              <a:ext cx="936381" cy="769938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lnSpc>
                  <a:spcPct val="90000"/>
                </a:lnSpc>
              </a:pPr>
              <a:endParaRPr lang="ko-KR" altLang="en-US" sz="1000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12" name="AutoShape 9"/>
          <p:cNvSpPr>
            <a:spLocks noChangeArrowheads="1"/>
          </p:cNvSpPr>
          <p:nvPr/>
        </p:nvSpPr>
        <p:spPr bwMode="auto">
          <a:xfrm>
            <a:off x="7373555" y="630908"/>
            <a:ext cx="1684718" cy="1374619"/>
          </a:xfrm>
          <a:prstGeom prst="roundRect">
            <a:avLst>
              <a:gd name="adj" fmla="val 4583"/>
            </a:avLst>
          </a:prstGeom>
          <a:noFill/>
          <a:ln w="19050" cap="sq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98000" rIns="90000" anchor="ctr"/>
          <a:lstStyle/>
          <a:p>
            <a:endParaRPr lang="ko-KR" altLang="en-US" sz="120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3" name="AutoShape 9"/>
          <p:cNvSpPr>
            <a:spLocks noChangeArrowheads="1"/>
          </p:cNvSpPr>
          <p:nvPr/>
        </p:nvSpPr>
        <p:spPr bwMode="auto">
          <a:xfrm>
            <a:off x="7020273" y="3527782"/>
            <a:ext cx="2067446" cy="1413386"/>
          </a:xfrm>
          <a:prstGeom prst="roundRect">
            <a:avLst>
              <a:gd name="adj" fmla="val 4583"/>
            </a:avLst>
          </a:prstGeom>
          <a:noFill/>
          <a:ln w="19050" cap="sq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98000" rIns="90000" anchor="ctr"/>
          <a:lstStyle/>
          <a:p>
            <a:endParaRPr lang="ko-KR" altLang="en-US" sz="120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4" name="AutoShape 9"/>
          <p:cNvSpPr>
            <a:spLocks noChangeArrowheads="1"/>
          </p:cNvSpPr>
          <p:nvPr/>
        </p:nvSpPr>
        <p:spPr bwMode="auto">
          <a:xfrm>
            <a:off x="7020273" y="5194599"/>
            <a:ext cx="2067446" cy="1413386"/>
          </a:xfrm>
          <a:prstGeom prst="roundRect">
            <a:avLst>
              <a:gd name="adj" fmla="val 4583"/>
            </a:avLst>
          </a:prstGeom>
          <a:noFill/>
          <a:ln w="19050" cap="sq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98000" rIns="90000" anchor="ctr"/>
          <a:lstStyle/>
          <a:p>
            <a:endParaRPr lang="ko-KR" altLang="en-US" sz="120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5" name="AutoShape 9"/>
          <p:cNvSpPr>
            <a:spLocks noChangeArrowheads="1"/>
          </p:cNvSpPr>
          <p:nvPr/>
        </p:nvSpPr>
        <p:spPr bwMode="auto">
          <a:xfrm>
            <a:off x="4964290" y="5081623"/>
            <a:ext cx="1891180" cy="1515731"/>
          </a:xfrm>
          <a:prstGeom prst="roundRect">
            <a:avLst>
              <a:gd name="adj" fmla="val 4583"/>
            </a:avLst>
          </a:prstGeom>
          <a:noFill/>
          <a:ln w="19050" cap="sq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98000" rIns="90000" anchor="ctr"/>
          <a:lstStyle/>
          <a:p>
            <a:endParaRPr lang="ko-KR" altLang="en-US" sz="1200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5" name="그림 84" descr="포크레인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982269" y="5794361"/>
            <a:ext cx="1238844" cy="725643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cxnSp>
        <p:nvCxnSpPr>
          <p:cNvPr id="86" name="직선 연결선 85"/>
          <p:cNvCxnSpPr/>
          <p:nvPr/>
        </p:nvCxnSpPr>
        <p:spPr>
          <a:xfrm>
            <a:off x="0" y="506148"/>
            <a:ext cx="9144000" cy="0"/>
          </a:xfrm>
          <a:prstGeom prst="line">
            <a:avLst/>
          </a:prstGeom>
          <a:ln w="28575">
            <a:solidFill>
              <a:srgbClr val="D82E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566" y="597528"/>
            <a:ext cx="1865004" cy="13193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2374513" y="1988841"/>
            <a:ext cx="1362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Bus</a:t>
            </a:r>
            <a:endParaRPr lang="ko-KR" altLang="en-US" sz="1200" b="1" dirty="0">
              <a:solidFill>
                <a:schemeClr val="tx2">
                  <a:lumMod val="75000"/>
                </a:schemeClr>
              </a:solidFill>
              <a:latin typeface="+mn-ea"/>
            </a:endParaRPr>
          </a:p>
        </p:txBody>
      </p:sp>
      <p:pic>
        <p:nvPicPr>
          <p:cNvPr id="89" name="Picture 6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87" y="681649"/>
            <a:ext cx="1255029" cy="104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Text Box 31"/>
          <p:cNvSpPr txBox="1">
            <a:spLocks noChangeArrowheads="1"/>
          </p:cNvSpPr>
          <p:nvPr/>
        </p:nvSpPr>
        <p:spPr bwMode="auto">
          <a:xfrm>
            <a:off x="7430164" y="1711842"/>
            <a:ext cx="14322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kumimoji="0" lang="en-US" altLang="ko-KR" sz="1200" b="1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Motor control </a:t>
            </a:r>
            <a:endParaRPr kumimoji="0" lang="ko-KR" altLang="en-US" sz="1200" b="1" dirty="0">
              <a:solidFill>
                <a:schemeClr val="tx2">
                  <a:lumMod val="7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303" y="558914"/>
            <a:ext cx="3183621" cy="176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5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86" y="2129172"/>
            <a:ext cx="1658815" cy="121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" name="Text Box 31"/>
          <p:cNvSpPr txBox="1">
            <a:spLocks noChangeArrowheads="1"/>
          </p:cNvSpPr>
          <p:nvPr/>
        </p:nvSpPr>
        <p:spPr bwMode="auto">
          <a:xfrm>
            <a:off x="7523257" y="3295204"/>
            <a:ext cx="136427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kumimoji="0" lang="en-US" altLang="ko-KR" sz="1200" b="1" dirty="0">
                <a:solidFill>
                  <a:schemeClr val="tx2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Digital Signage</a:t>
            </a:r>
            <a:endParaRPr kumimoji="0" lang="ko-KR" altLang="en-US" sz="1200" b="1" dirty="0">
              <a:solidFill>
                <a:schemeClr val="tx2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96" name="직선 화살표 연결선 95"/>
          <p:cNvCxnSpPr/>
          <p:nvPr/>
        </p:nvCxnSpPr>
        <p:spPr>
          <a:xfrm flipV="1">
            <a:off x="5076055" y="2060849"/>
            <a:ext cx="2297500" cy="1780101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03" y="5042900"/>
            <a:ext cx="1271505" cy="1642611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4644008" y="107340"/>
            <a:ext cx="44092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altLang="ko-KR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5.2 </a:t>
            </a:r>
            <a:r>
              <a:rPr lang="ko-KR" altLang="en-US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서비스 시나리오 </a:t>
            </a:r>
            <a:r>
              <a:rPr lang="en-US" altLang="ko-KR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1(</a:t>
            </a:r>
            <a:r>
              <a:rPr lang="en-US" altLang="ko-KR" sz="160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RJ45+Control Board)</a:t>
            </a:r>
            <a:endParaRPr lang="ko-KR" altLang="en-US" sz="16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64704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9"/>
          <p:cNvSpPr txBox="1">
            <a:spLocks noChangeArrowheads="1"/>
          </p:cNvSpPr>
          <p:nvPr/>
        </p:nvSpPr>
        <p:spPr bwMode="auto">
          <a:xfrm>
            <a:off x="250825" y="116632"/>
            <a:ext cx="201691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eaLnBrk="1" hangingPunct="1">
              <a:defRPr/>
            </a:pP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6. </a:t>
            </a:r>
            <a:r>
              <a:rPr lang="ko-KR" altLang="en-US" sz="2000" b="1" dirty="0">
                <a:solidFill>
                  <a:schemeClr val="tx2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장애대응</a:t>
            </a:r>
            <a:endParaRPr lang="en-US" altLang="ko-KR" sz="2000" b="1" dirty="0">
              <a:solidFill>
                <a:schemeClr val="tx2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250825" y="620713"/>
            <a:ext cx="871378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539750" y="1439863"/>
          <a:ext cx="8315325" cy="1639512"/>
        </p:xfrm>
        <a:graphic>
          <a:graphicData uri="http://schemas.openxmlformats.org/drawingml/2006/table">
            <a:tbl>
              <a:tblPr/>
              <a:tblGrid>
                <a:gridCol w="22320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50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701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449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신호의 세기 </a:t>
                      </a:r>
                      <a:r>
                        <a:rPr kumimoji="0" lang="en-US" altLang="ko-K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kumimoji="0" lang="ko-KR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품질 </a:t>
                      </a:r>
                      <a:r>
                        <a:rPr kumimoji="0" lang="ko-KR" altLang="ko-K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기준</a:t>
                      </a:r>
                      <a:endParaRPr kumimoji="0" lang="ko-KR" altLang="ko-KR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신호의 세기</a:t>
                      </a:r>
                      <a:endParaRPr kumimoji="0" lang="en-US" altLang="ko-KR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(RSRP)</a:t>
                      </a:r>
                      <a:endParaRPr kumimoji="0" lang="ko-KR" altLang="ko-KR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Times New Roman" pitchFamily="18" charset="0"/>
                        </a:rPr>
                        <a:t>신호의 질</a:t>
                      </a:r>
                      <a:endParaRPr kumimoji="0" lang="en-US" altLang="ko-KR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Times New Roman" pitchFamily="18" charset="0"/>
                        </a:rPr>
                        <a:t>(RSRQ)</a:t>
                      </a:r>
                      <a:endParaRPr kumimoji="0" lang="ko-KR" altLang="ko-KR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Times New Roman" pitchFamily="18" charset="0"/>
                        </a:rPr>
                        <a:t>3G </a:t>
                      </a:r>
                      <a:r>
                        <a:rPr kumimoji="0" lang="ko-KR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Times New Roman" pitchFamily="18" charset="0"/>
                        </a:rPr>
                        <a:t>신호의 세기</a:t>
                      </a:r>
                      <a:endParaRPr kumimoji="0" lang="en-US" altLang="ko-KR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Times New Roman" pitchFamily="18" charset="0"/>
                        </a:rPr>
                        <a:t>(RSSI)</a:t>
                      </a:r>
                      <a:endParaRPr kumimoji="0" lang="ko-KR" altLang="ko-KR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기타</a:t>
                      </a:r>
                      <a:endParaRPr kumimoji="0" lang="ko-KR" altLang="ko-KR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310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신호의 세기</a:t>
                      </a:r>
                      <a:r>
                        <a:rPr kumimoji="0" lang="en-US" altLang="ko-KR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kumimoji="0" lang="ko-KR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품질이</a:t>
                      </a:r>
                      <a:r>
                        <a:rPr kumimoji="0" lang="ko-KR" altLang="ko-KR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아주 좋은 상태</a:t>
                      </a:r>
                      <a:endParaRPr kumimoji="0" lang="ko-KR" altLang="ko-KR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-80dBm </a:t>
                      </a:r>
                      <a:r>
                        <a:rPr kumimoji="0" lang="ko-KR" altLang="ko-KR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이상</a:t>
                      </a:r>
                      <a:endParaRPr kumimoji="0" lang="ko-KR" altLang="ko-KR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Times New Roman" pitchFamily="18" charset="0"/>
                        </a:rPr>
                        <a:t>-8 </a:t>
                      </a:r>
                      <a:r>
                        <a:rPr kumimoji="0" lang="ko-KR" altLang="ko-KR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Times New Roman" pitchFamily="18" charset="0"/>
                        </a:rPr>
                        <a:t>이상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-80dBm </a:t>
                      </a:r>
                      <a:r>
                        <a:rPr kumimoji="0" lang="ko-KR" altLang="ko-KR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이상</a:t>
                      </a:r>
                      <a:endParaRPr kumimoji="0" lang="ko-KR" altLang="ko-KR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 </a:t>
                      </a:r>
                      <a:endParaRPr kumimoji="0" lang="ko-KR" altLang="ko-KR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310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신호의 세기</a:t>
                      </a:r>
                      <a:r>
                        <a:rPr kumimoji="0" lang="en-US" altLang="ko-KR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kumimoji="0" lang="ko-KR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품질이</a:t>
                      </a:r>
                      <a:r>
                        <a:rPr kumimoji="0" lang="ko-KR" altLang="ko-KR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보통인 경우</a:t>
                      </a:r>
                      <a:endParaRPr kumimoji="0" lang="ko-KR" altLang="ko-KR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-80~-93dBm</a:t>
                      </a:r>
                      <a:endParaRPr kumimoji="0" lang="ko-KR" altLang="ko-KR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Times New Roman" pitchFamily="18" charset="0"/>
                        </a:rPr>
                        <a:t>-8~11</a:t>
                      </a:r>
                      <a:endParaRPr kumimoji="0" lang="ko-KR" altLang="ko-KR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-80~-93dBm</a:t>
                      </a:r>
                      <a:endParaRPr kumimoji="0" lang="ko-KR" altLang="ko-KR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 </a:t>
                      </a:r>
                      <a:endParaRPr kumimoji="0" lang="ko-KR" altLang="ko-KR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620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ko-KR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신호의 세기</a:t>
                      </a:r>
                      <a:r>
                        <a:rPr kumimoji="0" lang="en-US" altLang="ko-KR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kumimoji="0" lang="ko-KR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품질이</a:t>
                      </a:r>
                      <a:r>
                        <a:rPr kumimoji="0" lang="ko-KR" altLang="ko-KR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  나쁜 경우</a:t>
                      </a:r>
                      <a:endParaRPr kumimoji="0" lang="ko-KR" altLang="ko-KR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-93dBm </a:t>
                      </a:r>
                      <a:r>
                        <a:rPr kumimoji="0" lang="ko-KR" altLang="ko-K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이하</a:t>
                      </a:r>
                      <a:endParaRPr kumimoji="0" lang="ko-KR" altLang="ko-KR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  <a:cs typeface="Times New Roman" pitchFamily="18" charset="0"/>
                        </a:rPr>
                        <a:t>-11~-18</a:t>
                      </a:r>
                      <a:endParaRPr kumimoji="0" lang="ko-KR" altLang="ko-KR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-93~-105dBm</a:t>
                      </a:r>
                      <a:endParaRPr kumimoji="0" lang="ko-KR" altLang="ko-KR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defRPr>
                      </a:lvl9pPr>
                    </a:lstStyle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RSSP-93~-96dBm</a:t>
                      </a:r>
                      <a:r>
                        <a:rPr kumimoji="0" lang="ko-KR" altLang="ko-K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까지는 설치 가능하나 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-96dBm </a:t>
                      </a:r>
                      <a:r>
                        <a:rPr kumimoji="0" lang="ko-KR" altLang="ko-K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나눔고딕" pitchFamily="50" charset="-127"/>
                          <a:ea typeface="나눔고딕" pitchFamily="50" charset="-127"/>
                        </a:rPr>
                        <a:t>이하의 경우 신호 불안</a:t>
                      </a:r>
                      <a:endParaRPr kumimoji="0" lang="ko-KR" altLang="ko-KR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81000" y="692150"/>
            <a:ext cx="8135938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171450" indent="-171450" eaLnBrk="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ko-KR" b="1" i="1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itchFamily="18" charset="0"/>
              </a:rPr>
              <a:t>신호세기</a:t>
            </a:r>
            <a:r>
              <a:rPr lang="en-US" altLang="ko-KR" b="1" i="1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itchFamily="18" charset="0"/>
              </a:rPr>
              <a:t>(RSRP) /</a:t>
            </a:r>
            <a:r>
              <a:rPr lang="ko-KR" altLang="en-US" b="1" i="1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itchFamily="18" charset="0"/>
              </a:rPr>
              <a:t>신호의 질</a:t>
            </a:r>
            <a:r>
              <a:rPr lang="en-US" altLang="ko-KR" b="1" i="1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itchFamily="18" charset="0"/>
              </a:rPr>
              <a:t>(RSRQ)</a:t>
            </a:r>
            <a:r>
              <a:rPr lang="ko-KR" altLang="en-US" b="1" i="1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itchFamily="18" charset="0"/>
              </a:rPr>
              <a:t> 구분기준</a:t>
            </a:r>
            <a:endParaRPr lang="ko-KR" altLang="en-US" i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eaLnBrk="0" latinLnBrk="0" hangingPunct="0">
              <a:lnSpc>
                <a:spcPct val="150000"/>
              </a:lnSpc>
              <a:defRPr/>
            </a:pPr>
            <a:r>
              <a:rPr lang="en-US" altLang="ko-KR" sz="1000" i="1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 pitchFamily="18" charset="0"/>
              </a:rPr>
              <a:t>#. </a:t>
            </a:r>
            <a:r>
              <a:rPr lang="ko-KR" altLang="en-US" sz="1000" i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itchFamily="18" charset="0"/>
              </a:rPr>
              <a:t>주변환경이나 상황에 따라 차이가 날수 있으므로 참조만 하시기 바랍니다</a:t>
            </a:r>
            <a:r>
              <a:rPr lang="en-US" altLang="ko-KR" sz="1000" i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itchFamily="18" charset="0"/>
              </a:rPr>
              <a:t>.</a:t>
            </a:r>
            <a:endParaRPr lang="en-US" altLang="ko-KR" i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445" name="TextBox 4"/>
          <p:cNvSpPr txBox="1">
            <a:spLocks noChangeArrowheads="1"/>
          </p:cNvSpPr>
          <p:nvPr/>
        </p:nvSpPr>
        <p:spPr bwMode="auto">
          <a:xfrm>
            <a:off x="107950" y="3067050"/>
            <a:ext cx="8856663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ts val="2500"/>
              </a:lnSpc>
              <a:spcBef>
                <a:spcPct val="0"/>
              </a:spcBef>
              <a:defRPr/>
            </a:pPr>
            <a:r>
              <a:rPr lang="ko-KR" altLang="en-US" sz="1800" b="1" dirty="0">
                <a:latin typeface="나눔고딕" pitchFamily="50" charset="-127"/>
                <a:ea typeface="나눔고딕" pitchFamily="50" charset="-127"/>
              </a:rPr>
              <a:t>장애발생관련</a:t>
            </a:r>
            <a:endParaRPr lang="en-US" altLang="ko-KR" sz="1800" b="1" dirty="0">
              <a:latin typeface="나눔고딕" pitchFamily="50" charset="-127"/>
              <a:ea typeface="나눔고딕" pitchFamily="50" charset="-127"/>
            </a:endParaRPr>
          </a:p>
          <a:p>
            <a:pPr lvl="1" eaLnBrk="1" hangingPunct="1">
              <a:lnSpc>
                <a:spcPts val="25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ko-KR" sz="1600" b="1" dirty="0">
                <a:latin typeface="나눔고딕" pitchFamily="50" charset="-127"/>
                <a:ea typeface="나눔고딕" pitchFamily="50" charset="-127"/>
              </a:rPr>
              <a:t>RSRP(</a:t>
            </a:r>
            <a:r>
              <a:rPr lang="ko-KR" altLang="en-US" sz="1600" b="1" dirty="0">
                <a:latin typeface="나눔고딕" pitchFamily="50" charset="-127"/>
                <a:ea typeface="나눔고딕" pitchFamily="50" charset="-127"/>
              </a:rPr>
              <a:t>신호의 세기</a:t>
            </a:r>
            <a:r>
              <a:rPr lang="en-US" altLang="ko-KR" sz="1600" b="1" dirty="0"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600" b="1" dirty="0">
                <a:latin typeface="나눔고딕" pitchFamily="50" charset="-127"/>
                <a:ea typeface="나눔고딕" pitchFamily="50" charset="-127"/>
              </a:rPr>
              <a:t>가 좋지 않은 경우</a:t>
            </a:r>
            <a:r>
              <a:rPr lang="en-US" altLang="ko-KR" sz="1600" b="1" dirty="0">
                <a:latin typeface="나눔고딕" pitchFamily="50" charset="-127"/>
                <a:ea typeface="나눔고딕" pitchFamily="50" charset="-127"/>
              </a:rPr>
              <a:t>: RSRP</a:t>
            </a:r>
            <a:r>
              <a:rPr lang="ko-KR" altLang="en-US" sz="1600" b="1" dirty="0">
                <a:latin typeface="나눔고딕" pitchFamily="50" charset="-127"/>
                <a:ea typeface="나눔고딕" pitchFamily="50" charset="-127"/>
              </a:rPr>
              <a:t>가 좋더라고 </a:t>
            </a:r>
            <a:r>
              <a:rPr lang="en-US" altLang="ko-KR" sz="1600" b="1" dirty="0">
                <a:latin typeface="나눔고딕" pitchFamily="50" charset="-127"/>
                <a:ea typeface="나눔고딕" pitchFamily="50" charset="-127"/>
              </a:rPr>
              <a:t>RSRQ</a:t>
            </a:r>
            <a:r>
              <a:rPr lang="ko-KR" altLang="en-US" sz="1600" b="1" dirty="0">
                <a:latin typeface="나눔고딕" pitchFamily="50" charset="-127"/>
                <a:ea typeface="나눔고딕" pitchFamily="50" charset="-127"/>
              </a:rPr>
              <a:t>가 나쁘면 장애발생</a:t>
            </a:r>
            <a:endParaRPr lang="en-US" altLang="ko-KR" sz="1600" b="1" dirty="0">
              <a:latin typeface="나눔고딕" pitchFamily="50" charset="-127"/>
              <a:ea typeface="나눔고딕" pitchFamily="50" charset="-127"/>
            </a:endParaRPr>
          </a:p>
          <a:p>
            <a:pPr marL="457200" lvl="1" indent="0" eaLnBrk="1" hangingPunct="1">
              <a:lnSpc>
                <a:spcPts val="25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ko-KR" sz="1600" dirty="0">
                <a:latin typeface="나눔고딕" pitchFamily="50" charset="-127"/>
                <a:ea typeface="나눔고딕" pitchFamily="50" charset="-127"/>
              </a:rPr>
              <a:t>         ① </a:t>
            </a:r>
            <a:r>
              <a:rPr lang="ko-KR" altLang="en-US" sz="1600" dirty="0">
                <a:latin typeface="나눔고딕" pitchFamily="50" charset="-127"/>
                <a:ea typeface="나눔고딕" pitchFamily="50" charset="-127"/>
              </a:rPr>
              <a:t>외장형 안테나 적용</a:t>
            </a:r>
            <a:r>
              <a:rPr lang="en-US" altLang="ko-KR" sz="16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kumimoji="0" lang="en-US" altLang="ko-KR" sz="16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-95~-100dBm</a:t>
            </a:r>
            <a:endParaRPr lang="en-US" altLang="ko-KR" sz="1600" dirty="0">
              <a:latin typeface="나눔고딕" pitchFamily="50" charset="-127"/>
              <a:ea typeface="나눔고딕" pitchFamily="50" charset="-127"/>
            </a:endParaRPr>
          </a:p>
          <a:p>
            <a:pPr marL="457200" lvl="1" indent="0" eaLnBrk="1" hangingPunct="1">
              <a:lnSpc>
                <a:spcPts val="25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ko-KR" sz="1600" dirty="0">
                <a:latin typeface="나눔고딕" pitchFamily="50" charset="-127"/>
                <a:ea typeface="나눔고딕" pitchFamily="50" charset="-127"/>
              </a:rPr>
              <a:t>         ② </a:t>
            </a:r>
            <a:r>
              <a:rPr lang="ko-KR" altLang="en-US" sz="1600" dirty="0">
                <a:latin typeface="나눔고딕" pitchFamily="50" charset="-127"/>
                <a:ea typeface="나눔고딕" pitchFamily="50" charset="-127"/>
              </a:rPr>
              <a:t>간이 중계기설치</a:t>
            </a:r>
            <a:r>
              <a:rPr lang="en-US" altLang="ko-KR" sz="1600" dirty="0">
                <a:latin typeface="나눔고딕" pitchFamily="50" charset="-127"/>
                <a:ea typeface="나눔고딕" pitchFamily="50" charset="-127"/>
              </a:rPr>
              <a:t>(1544-0010):  </a:t>
            </a:r>
            <a:r>
              <a:rPr kumimoji="0" lang="en-US" altLang="ko-KR" sz="16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-100dBm </a:t>
            </a:r>
            <a:r>
              <a:rPr kumimoji="0" lang="ko-KR" altLang="en-US" sz="16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이하</a:t>
            </a:r>
            <a:endParaRPr lang="en-US" altLang="ko-KR" sz="1600" dirty="0">
              <a:latin typeface="나눔고딕" pitchFamily="50" charset="-127"/>
              <a:ea typeface="나눔고딕" pitchFamily="50" charset="-127"/>
            </a:endParaRPr>
          </a:p>
          <a:p>
            <a:pPr lvl="1" eaLnBrk="1" hangingPunct="1">
              <a:lnSpc>
                <a:spcPts val="25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ko-KR" sz="1600" b="1" dirty="0">
                <a:latin typeface="나눔고딕" pitchFamily="50" charset="-127"/>
                <a:ea typeface="나눔고딕" pitchFamily="50" charset="-127"/>
              </a:rPr>
              <a:t>RSRQ(</a:t>
            </a:r>
            <a:r>
              <a:rPr lang="ko-KR" altLang="en-US" sz="1600" b="1" dirty="0">
                <a:latin typeface="나눔고딕" pitchFamily="50" charset="-127"/>
                <a:ea typeface="나눔고딕" pitchFamily="50" charset="-127"/>
              </a:rPr>
              <a:t>신호의 품질</a:t>
            </a:r>
            <a:r>
              <a:rPr lang="en-US" altLang="ko-KR" sz="1600" b="1" dirty="0"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600" b="1" dirty="0">
                <a:latin typeface="나눔고딕" pitchFamily="50" charset="-127"/>
                <a:ea typeface="나눔고딕" pitchFamily="50" charset="-127"/>
              </a:rPr>
              <a:t>가 좋지 않은 경우</a:t>
            </a:r>
            <a:r>
              <a:rPr lang="en-US" altLang="ko-KR" sz="1600" b="1" dirty="0">
                <a:latin typeface="나눔고딕" pitchFamily="50" charset="-127"/>
                <a:ea typeface="나눔고딕" pitchFamily="50" charset="-127"/>
              </a:rPr>
              <a:t>:</a:t>
            </a:r>
            <a:r>
              <a:rPr lang="ko-KR" altLang="en-US" sz="16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600" dirty="0">
                <a:latin typeface="나눔고딕" pitchFamily="50" charset="-127"/>
                <a:ea typeface="나눔고딕" pitchFamily="50" charset="-127"/>
              </a:rPr>
              <a:t>RSRQ</a:t>
            </a:r>
            <a:r>
              <a:rPr lang="ko-KR" altLang="en-US" sz="1600" dirty="0">
                <a:latin typeface="나눔고딕" pitchFamily="50" charset="-127"/>
                <a:ea typeface="나눔고딕" pitchFamily="50" charset="-127"/>
              </a:rPr>
              <a:t>가 좋은 위치로 설치위치 이동 제안 약</a:t>
            </a:r>
            <a:r>
              <a:rPr lang="en-US" altLang="ko-KR" sz="1600" dirty="0">
                <a:latin typeface="나눔고딕" pitchFamily="50" charset="-127"/>
                <a:ea typeface="나눔고딕" pitchFamily="50" charset="-127"/>
              </a:rPr>
              <a:t>3~5M)</a:t>
            </a:r>
          </a:p>
          <a:p>
            <a:pPr lvl="1" eaLnBrk="1" hangingPunct="1">
              <a:lnSpc>
                <a:spcPts val="25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ko-KR" altLang="en-US" sz="1600" dirty="0">
                <a:latin typeface="나눔고딕" pitchFamily="50" charset="-127"/>
                <a:ea typeface="나눔고딕" pitchFamily="50" charset="-127"/>
              </a:rPr>
              <a:t>설치주변에 넓은 철제 구조물이 있는 경우</a:t>
            </a:r>
            <a:endParaRPr lang="en-US" altLang="ko-KR" sz="1600" dirty="0">
              <a:latin typeface="나눔고딕" pitchFamily="50" charset="-127"/>
              <a:ea typeface="나눔고딕" pitchFamily="50" charset="-127"/>
            </a:endParaRPr>
          </a:p>
          <a:p>
            <a:pPr lvl="1" eaLnBrk="1" hangingPunct="1">
              <a:lnSpc>
                <a:spcPts val="25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ko-KR" altLang="en-US" sz="1600" dirty="0">
                <a:latin typeface="나눔고딕" pitchFamily="50" charset="-127"/>
                <a:ea typeface="나눔고딕" pitchFamily="50" charset="-127"/>
              </a:rPr>
              <a:t>군사지역</a:t>
            </a:r>
            <a:r>
              <a:rPr lang="en-US" altLang="ko-KR" sz="1600" dirty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600" dirty="0">
                <a:latin typeface="나눔고딕" pitchFamily="50" charset="-127"/>
                <a:ea typeface="나눔고딕" pitchFamily="50" charset="-127"/>
              </a:rPr>
              <a:t>방해전파</a:t>
            </a:r>
            <a:r>
              <a:rPr lang="en-US" altLang="ko-KR" sz="1600" dirty="0">
                <a:latin typeface="나눔고딕" pitchFamily="50" charset="-127"/>
                <a:ea typeface="나눔고딕" pitchFamily="50" charset="-127"/>
              </a:rPr>
              <a:t>)  </a:t>
            </a:r>
            <a:endParaRPr lang="ko-KR" altLang="en-US" sz="16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734" name="TextBox 7"/>
          <p:cNvSpPr txBox="1">
            <a:spLocks noChangeArrowheads="1"/>
          </p:cNvSpPr>
          <p:nvPr/>
        </p:nvSpPr>
        <p:spPr bwMode="auto">
          <a:xfrm>
            <a:off x="900113" y="5876925"/>
            <a:ext cx="72723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000">
                <a:latin typeface="나눔고딕" pitchFamily="50" charset="-127"/>
                <a:ea typeface="나눔고딕" pitchFamily="50" charset="-127"/>
              </a:rPr>
              <a:t>RSSI : Receiver strength signal indicator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000">
                <a:latin typeface="나눔고딕" pitchFamily="50" charset="-127"/>
                <a:ea typeface="나눔고딕" pitchFamily="50" charset="-127"/>
              </a:rPr>
              <a:t>RSRP : Reference Signal Received Power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000">
                <a:latin typeface="나눔고딕" pitchFamily="50" charset="-127"/>
                <a:ea typeface="나눔고딕" pitchFamily="50" charset="-127"/>
              </a:rPr>
              <a:t>RSRQ: Reference Signal Received Quality</a:t>
            </a:r>
            <a:endParaRPr lang="ko-KR" altLang="en-US" sz="100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735" name="TextBox 9"/>
          <p:cNvSpPr txBox="1">
            <a:spLocks noChangeArrowheads="1"/>
          </p:cNvSpPr>
          <p:nvPr/>
        </p:nvSpPr>
        <p:spPr bwMode="auto">
          <a:xfrm>
            <a:off x="4991100" y="5661025"/>
            <a:ext cx="30368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 b="1" u="sng">
                <a:latin typeface="나눔고딕" pitchFamily="50" charset="-127"/>
                <a:ea typeface="나눔고딕" pitchFamily="50" charset="-127"/>
              </a:rPr>
              <a:t>LG-U+ </a:t>
            </a:r>
            <a:r>
              <a:rPr lang="ko-KR" altLang="en-US" sz="1200" b="1" u="sng">
                <a:latin typeface="나눔고딕" pitchFamily="50" charset="-127"/>
                <a:ea typeface="나눔고딕" pitchFamily="50" charset="-127"/>
              </a:rPr>
              <a:t>휴대폰으로 확인방법</a:t>
            </a:r>
            <a:endParaRPr lang="en-US" altLang="ko-KR" sz="1200" b="1" u="sng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>
                <a:latin typeface="나눔고딕" pitchFamily="50" charset="-127"/>
                <a:ea typeface="나눔고딕" pitchFamily="50" charset="-127"/>
              </a:rPr>
              <a:t>Debug Screen</a:t>
            </a:r>
            <a:r>
              <a:rPr lang="ko-KR" altLang="en-US" sz="1200">
                <a:latin typeface="나눔고딕" pitchFamily="50" charset="-127"/>
                <a:ea typeface="나눔고딕" pitchFamily="50" charset="-127"/>
              </a:rPr>
              <a:t>에서 확인</a:t>
            </a:r>
            <a:r>
              <a:rPr lang="en-US" altLang="ko-KR" sz="1200">
                <a:latin typeface="나눔고딕" pitchFamily="50" charset="-127"/>
                <a:ea typeface="나눔고딕" pitchFamily="50" charset="-127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20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전화 다이얼 </a:t>
            </a:r>
            <a:r>
              <a:rPr lang="en-US" altLang="ko-KR" sz="120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*123456# </a:t>
            </a:r>
            <a:r>
              <a:rPr lang="ko-KR" altLang="en-US" sz="120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입력</a:t>
            </a:r>
            <a:endParaRPr lang="en-US" altLang="ko-KR" sz="120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>
                <a:latin typeface="나눔고딕" pitchFamily="50" charset="-127"/>
                <a:ea typeface="나눔고딕" pitchFamily="50" charset="-127"/>
              </a:rPr>
              <a:t>AVG RSRP/RSRQ/SINR</a:t>
            </a:r>
            <a:endParaRPr lang="ko-KR" altLang="en-US" sz="120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9736" name="Picture 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797425"/>
            <a:ext cx="1687513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4499992" y="188640"/>
            <a:ext cx="45378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defRPr/>
            </a:pPr>
            <a:r>
              <a:rPr lang="en-US" altLang="ko-KR" sz="1600" kern="0" dirty="0">
                <a:latin typeface="+mn-ea"/>
              </a:rPr>
              <a:t>6.1 </a:t>
            </a:r>
            <a:r>
              <a:rPr lang="ko-KR" altLang="ko-KR" sz="1600" dirty="0">
                <a:latin typeface="+mn-ea"/>
                <a:cs typeface="Times New Roman" pitchFamily="18" charset="0"/>
              </a:rPr>
              <a:t>신호세기</a:t>
            </a:r>
            <a:r>
              <a:rPr lang="en-US" altLang="ko-KR" sz="1600" dirty="0">
                <a:latin typeface="+mn-ea"/>
                <a:cs typeface="Times New Roman" pitchFamily="18" charset="0"/>
              </a:rPr>
              <a:t>(RSRP)/</a:t>
            </a:r>
            <a:r>
              <a:rPr lang="ko-KR" altLang="en-US" sz="1600" dirty="0">
                <a:latin typeface="+mn-ea"/>
                <a:cs typeface="Times New Roman" pitchFamily="18" charset="0"/>
              </a:rPr>
              <a:t>신호의 질</a:t>
            </a:r>
            <a:r>
              <a:rPr lang="en-US" altLang="ko-KR" sz="1600" dirty="0">
                <a:latin typeface="+mn-ea"/>
                <a:cs typeface="Times New Roman" pitchFamily="18" charset="0"/>
              </a:rPr>
              <a:t>(RSRQ)</a:t>
            </a:r>
            <a:r>
              <a:rPr lang="ko-KR" altLang="en-US" sz="1600" dirty="0">
                <a:latin typeface="+mn-ea"/>
                <a:cs typeface="Times New Roman" pitchFamily="18" charset="0"/>
              </a:rPr>
              <a:t> 구분 기준</a:t>
            </a:r>
            <a:endParaRPr lang="en-US" altLang="ko-KR" sz="1600" dirty="0">
              <a:latin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481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/>
        </p:nvCxnSpPr>
        <p:spPr>
          <a:xfrm>
            <a:off x="250825" y="620713"/>
            <a:ext cx="871378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81000" y="691912"/>
            <a:ext cx="836746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171450" indent="-171450" eaLnBrk="0" hangingPunct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b="1" i="1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itchFamily="18" charset="0"/>
              </a:rPr>
              <a:t>LTE Router CNR-L100/300W</a:t>
            </a:r>
            <a:r>
              <a:rPr lang="ko-KR" altLang="en-US" b="1" i="1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itchFamily="18" charset="0"/>
              </a:rPr>
              <a:t>으로 </a:t>
            </a:r>
            <a:r>
              <a:rPr lang="ko-KR" altLang="ko-KR" b="1" i="1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itchFamily="18" charset="0"/>
              </a:rPr>
              <a:t>신호세기</a:t>
            </a:r>
            <a:r>
              <a:rPr lang="en-US" altLang="ko-KR" b="1" i="1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itchFamily="18" charset="0"/>
              </a:rPr>
              <a:t>(RSRP) /</a:t>
            </a:r>
            <a:r>
              <a:rPr lang="ko-KR" altLang="en-US" b="1" i="1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itchFamily="18" charset="0"/>
              </a:rPr>
              <a:t>신호의 질</a:t>
            </a:r>
            <a:r>
              <a:rPr lang="en-US" altLang="ko-KR" b="1" i="1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itchFamily="18" charset="0"/>
              </a:rPr>
              <a:t>(RSRQ)</a:t>
            </a:r>
            <a:r>
              <a:rPr lang="ko-KR" altLang="en-US" b="1" i="1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itchFamily="18" charset="0"/>
              </a:rPr>
              <a:t> 확인방법</a:t>
            </a:r>
            <a:endParaRPr lang="en-US" altLang="ko-KR" b="1" i="1" dirty="0">
              <a:solidFill>
                <a:srgbClr val="0033CC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  <a:defRPr/>
            </a:pPr>
            <a:r>
              <a:rPr lang="en-US" altLang="ko-KR" sz="1000" i="1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 pitchFamily="18" charset="0"/>
              </a:rPr>
              <a:t>#. </a:t>
            </a:r>
            <a:r>
              <a:rPr lang="ko-KR" altLang="en-US" sz="1000" i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itchFamily="18" charset="0"/>
              </a:rPr>
              <a:t>주변환경이나 상황에 따라 차이가 날수 있으므로 참조만 하시기 바랍니다</a:t>
            </a:r>
            <a:r>
              <a:rPr lang="en-US" altLang="ko-KR" sz="1000" i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itchFamily="18" charset="0"/>
              </a:rPr>
              <a:t>.</a:t>
            </a:r>
            <a:endParaRPr lang="en-US" altLang="ko-KR" i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82600" y="45720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grpSp>
        <p:nvGrpSpPr>
          <p:cNvPr id="30726" name="그룹 13"/>
          <p:cNvGrpSpPr>
            <a:grpSpLocks/>
          </p:cNvGrpSpPr>
          <p:nvPr/>
        </p:nvGrpSpPr>
        <p:grpSpPr bwMode="auto">
          <a:xfrm>
            <a:off x="179388" y="1556792"/>
            <a:ext cx="8402889" cy="4677321"/>
            <a:chOff x="347661" y="1557241"/>
            <a:chExt cx="8402891" cy="4676922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347661" y="1557241"/>
              <a:ext cx="3990976" cy="1200226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r>
                <a:rPr lang="en-US" altLang="ko-KR" sz="1200" b="1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1. WEB </a:t>
              </a:r>
              <a:r>
                <a:rPr lang="ko-KR" altLang="en-US" sz="1200" b="1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로그인</a:t>
              </a:r>
              <a:endPara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eaLnBrk="0" latinLnBrk="0" hangingPunct="0">
                <a:defRPr/>
              </a:pP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LTE Router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가 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PC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에 연결된 상태에서 </a:t>
              </a:r>
              <a:r>
                <a:rPr lang="ko-KR" altLang="en-US" sz="1200" dirty="0" err="1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인터넷익스플로러를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 이용하여 </a:t>
              </a:r>
              <a:r>
                <a:rPr lang="en-US" altLang="ko-KR" sz="1200" dirty="0">
                  <a:solidFill>
                    <a:srgbClr val="0033CC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  <a:hlinkClick r:id="rId2"/>
                </a:rPr>
                <a:t>http://192.168.10.254/homeadmin.asp</a:t>
              </a:r>
              <a:endParaRPr lang="en-US" altLang="ko-KR" sz="12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 pitchFamily="18" charset="0"/>
              </a:endParaRPr>
            </a:p>
            <a:p>
              <a:pPr eaLnBrk="0" latinLnBrk="0" hangingPunct="0">
                <a:defRPr/>
              </a:pP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에 접속합니다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. 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아래 그림과 같이 사용자 이름과 암호를 묻는 창이 보이면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, 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각각 </a:t>
              </a:r>
              <a:r>
                <a:rPr lang="en-US" altLang="ko-KR" sz="1200" b="1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admin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 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과 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1234</a:t>
              </a:r>
              <a:r>
                <a:rPr lang="en-US" altLang="ko-KR" sz="1200" b="1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admin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을  입력합니다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.</a:t>
              </a:r>
              <a:endParaRPr lang="en-US" altLang="ko-KR" sz="28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4643437" y="1654159"/>
              <a:ext cx="3717926" cy="646058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>
                <a:defRPr/>
              </a:pPr>
              <a:r>
                <a:rPr lang="en-US" altLang="ko-KR" sz="1200" b="1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2. </a:t>
              </a:r>
              <a:r>
                <a:rPr lang="ko-KR" altLang="en-US" sz="1200" b="1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좌측 하단 </a:t>
              </a:r>
              <a:r>
                <a:rPr lang="en-US" altLang="ko-KR" sz="1200" b="1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LTE</a:t>
              </a:r>
              <a:r>
                <a:rPr lang="ko-KR" altLang="ko-KR" sz="1200" b="1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 탭으로 이동</a:t>
              </a:r>
              <a:endParaRPr lang="ko-KR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latinLnBrk="0">
                <a:defRPr/>
              </a:pP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WEB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에 접속하면 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WEB 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화면 좌측 하단의 “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LTE</a:t>
              </a:r>
              <a:r>
                <a:rPr lang="ko-KR" altLang="en-US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” 항목을 선택합니다</a:t>
              </a:r>
              <a:r>
                <a:rPr lang="en-US" altLang="ko-KR" sz="1200" dirty="0">
                  <a:latin typeface="나눔고딕" panose="020D0604000000000000" pitchFamily="50" charset="-127"/>
                  <a:ea typeface="나눔고딕" panose="020D0604000000000000" pitchFamily="50" charset="-127"/>
                  <a:cs typeface="Times New Roman" pitchFamily="18" charset="0"/>
                </a:rPr>
                <a:t>. </a:t>
              </a:r>
              <a:endParaRPr lang="en-US" altLang="ko-KR" sz="28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0729" name="직사각형 10"/>
            <p:cNvSpPr>
              <a:spLocks noChangeArrowheads="1"/>
            </p:cNvSpPr>
            <p:nvPr/>
          </p:nvSpPr>
          <p:spPr bwMode="auto">
            <a:xfrm>
              <a:off x="4737795" y="2283692"/>
              <a:ext cx="320241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dirty="0">
                  <a:latin typeface="나눔고딕" pitchFamily="50" charset="-127"/>
                  <a:ea typeface="나눔고딕" pitchFamily="50" charset="-127"/>
                  <a:cs typeface="Times New Roman" pitchFamily="18" charset="0"/>
                </a:rPr>
                <a:t>“</a:t>
              </a:r>
              <a:r>
                <a:rPr lang="en-US" altLang="ko-KR" sz="1200" dirty="0">
                  <a:latin typeface="나눔고딕" pitchFamily="50" charset="-127"/>
                  <a:ea typeface="나눔고딕" pitchFamily="50" charset="-127"/>
                  <a:cs typeface="Times New Roman" pitchFamily="18" charset="0"/>
                </a:rPr>
                <a:t>LTE</a:t>
              </a:r>
              <a:r>
                <a:rPr lang="ko-KR" altLang="en-US" sz="1200" dirty="0">
                  <a:latin typeface="나눔고딕" pitchFamily="50" charset="-127"/>
                  <a:ea typeface="나눔고딕" pitchFamily="50" charset="-127"/>
                  <a:cs typeface="Times New Roman" pitchFamily="18" charset="0"/>
                </a:rPr>
                <a:t>” 항목예서</a:t>
              </a:r>
              <a:r>
                <a:rPr lang="en-US" altLang="ko-KR" sz="1200" dirty="0">
                  <a:latin typeface="나눔고딕" pitchFamily="50" charset="-127"/>
                  <a:ea typeface="나눔고딕" pitchFamily="50" charset="-127"/>
                  <a:cs typeface="Times New Roman" pitchFamily="18" charset="0"/>
                </a:rPr>
                <a:t> </a:t>
              </a:r>
              <a:r>
                <a:rPr lang="ko-KR" altLang="en-US" sz="1200" dirty="0">
                  <a:latin typeface="나눔고딕" pitchFamily="50" charset="-127"/>
                  <a:ea typeface="나눔고딕" pitchFamily="50" charset="-127"/>
                  <a:cs typeface="Times New Roman" pitchFamily="18" charset="0"/>
                </a:rPr>
                <a:t>하기와 같이 </a:t>
              </a:r>
              <a:r>
                <a:rPr lang="ko-KR" altLang="ko-KR" sz="1200" dirty="0">
                  <a:latin typeface="나눔고딕" pitchFamily="50" charset="-127"/>
                  <a:ea typeface="나눔고딕" pitchFamily="50" charset="-127"/>
                  <a:cs typeface="Times New Roman" pitchFamily="18" charset="0"/>
                </a:rPr>
                <a:t>신호세기</a:t>
              </a:r>
              <a:r>
                <a:rPr lang="en-US" altLang="ko-KR" sz="1200" dirty="0">
                  <a:latin typeface="나눔고딕" pitchFamily="50" charset="-127"/>
                  <a:ea typeface="나눔고딕" pitchFamily="50" charset="-127"/>
                  <a:cs typeface="Times New Roman" pitchFamily="18" charset="0"/>
                </a:rPr>
                <a:t>(RSRP)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1200" dirty="0">
                  <a:latin typeface="나눔고딕" pitchFamily="50" charset="-127"/>
                  <a:ea typeface="나눔고딕" pitchFamily="50" charset="-127"/>
                  <a:cs typeface="Times New Roman" pitchFamily="18" charset="0"/>
                </a:rPr>
                <a:t>         신호의 질</a:t>
              </a:r>
              <a:r>
                <a:rPr lang="en-US" altLang="ko-KR" sz="1200" dirty="0">
                  <a:latin typeface="나눔고딕" pitchFamily="50" charset="-127"/>
                  <a:ea typeface="나눔고딕" pitchFamily="50" charset="-127"/>
                  <a:cs typeface="Times New Roman" pitchFamily="18" charset="0"/>
                </a:rPr>
                <a:t>(RSRQ)</a:t>
              </a:r>
              <a:r>
                <a:rPr lang="ko-KR" altLang="en-US" sz="1200" dirty="0">
                  <a:latin typeface="나눔고딕" pitchFamily="50" charset="-127"/>
                  <a:ea typeface="나눔고딕" pitchFamily="50" charset="-127"/>
                  <a:cs typeface="Times New Roman" pitchFamily="18" charset="0"/>
                </a:rPr>
                <a:t> 을 확인하시면 </a:t>
              </a:r>
              <a:r>
                <a:rPr lang="ko-KR" altLang="en-US" sz="1200" dirty="0" err="1">
                  <a:latin typeface="나눔고딕" pitchFamily="50" charset="-127"/>
                  <a:ea typeface="나눔고딕" pitchFamily="50" charset="-127"/>
                  <a:cs typeface="Times New Roman" pitchFamily="18" charset="0"/>
                </a:rPr>
                <a:t>됨니다</a:t>
              </a:r>
              <a:r>
                <a:rPr lang="en-US" altLang="ko-KR" sz="1200" dirty="0">
                  <a:latin typeface="나눔고딕" pitchFamily="50" charset="-127"/>
                  <a:ea typeface="나눔고딕" pitchFamily="50" charset="-127"/>
                  <a:cs typeface="Times New Roman" pitchFamily="18" charset="0"/>
                </a:rPr>
                <a:t>.</a:t>
              </a:r>
              <a:endParaRPr lang="ko-KR" altLang="en-US" sz="1200" dirty="0">
                <a:ea typeface="나눔고딕" pitchFamily="50" charset="-127"/>
                <a:cs typeface="Times New Roman" pitchFamily="18" charset="0"/>
              </a:endParaRPr>
            </a:p>
          </p:txBody>
        </p:sp>
        <p:grpSp>
          <p:nvGrpSpPr>
            <p:cNvPr id="30730" name="그룹 12"/>
            <p:cNvGrpSpPr>
              <a:grpSpLocks/>
            </p:cNvGrpSpPr>
            <p:nvPr/>
          </p:nvGrpSpPr>
          <p:grpSpPr bwMode="auto">
            <a:xfrm>
              <a:off x="347662" y="2963014"/>
              <a:ext cx="8402890" cy="3271149"/>
              <a:chOff x="347662" y="2963014"/>
              <a:chExt cx="8402890" cy="3271149"/>
            </a:xfrm>
          </p:grpSpPr>
          <p:pic>
            <p:nvPicPr>
              <p:cNvPr id="30731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82262" y="2963014"/>
                <a:ext cx="4068290" cy="2914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32" name="그림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662" y="3052813"/>
                <a:ext cx="3990975" cy="318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33" name="Rectangle 2"/>
              <p:cNvSpPr>
                <a:spLocks noChangeArrowheads="1"/>
              </p:cNvSpPr>
              <p:nvPr/>
            </p:nvSpPr>
            <p:spPr bwMode="auto">
              <a:xfrm>
                <a:off x="827584" y="3178026"/>
                <a:ext cx="2076450" cy="219075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1800"/>
              </a:p>
            </p:txBody>
          </p:sp>
          <p:sp>
            <p:nvSpPr>
              <p:cNvPr id="30734" name="Rectangle 3"/>
              <p:cNvSpPr>
                <a:spLocks noChangeArrowheads="1"/>
              </p:cNvSpPr>
              <p:nvPr/>
            </p:nvSpPr>
            <p:spPr bwMode="auto">
              <a:xfrm>
                <a:off x="1223962" y="4797152"/>
                <a:ext cx="1552575" cy="66675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1800"/>
              </a:p>
            </p:txBody>
          </p:sp>
          <p:sp>
            <p:nvSpPr>
              <p:cNvPr id="30735" name="Rectangle 2"/>
              <p:cNvSpPr>
                <a:spLocks noChangeArrowheads="1"/>
              </p:cNvSpPr>
              <p:nvPr/>
            </p:nvSpPr>
            <p:spPr bwMode="auto">
              <a:xfrm>
                <a:off x="4716016" y="3260668"/>
                <a:ext cx="576064" cy="219074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1800"/>
              </a:p>
            </p:txBody>
          </p:sp>
          <p:sp>
            <p:nvSpPr>
              <p:cNvPr id="30736" name="Rectangle 2"/>
              <p:cNvSpPr>
                <a:spLocks noChangeArrowheads="1"/>
              </p:cNvSpPr>
              <p:nvPr/>
            </p:nvSpPr>
            <p:spPr bwMode="auto">
              <a:xfrm>
                <a:off x="5770842" y="4578076"/>
                <a:ext cx="2746096" cy="36309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ko-KR" altLang="en-US" sz="1800"/>
              </a:p>
            </p:txBody>
          </p:sp>
        </p:grpSp>
      </p:grpSp>
      <p:sp>
        <p:nvSpPr>
          <p:cNvPr id="17" name="Text Box 109"/>
          <p:cNvSpPr txBox="1">
            <a:spLocks noChangeArrowheads="1"/>
          </p:cNvSpPr>
          <p:nvPr/>
        </p:nvSpPr>
        <p:spPr bwMode="auto">
          <a:xfrm>
            <a:off x="250825" y="116632"/>
            <a:ext cx="201691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eaLnBrk="1" hangingPunct="1">
              <a:defRPr/>
            </a:pP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6. </a:t>
            </a:r>
            <a:r>
              <a:rPr lang="ko-KR" altLang="en-US" sz="2000" b="1" dirty="0">
                <a:solidFill>
                  <a:schemeClr val="tx2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장애대응</a:t>
            </a:r>
            <a:endParaRPr lang="en-US" altLang="ko-KR" sz="2000" b="1" dirty="0">
              <a:solidFill>
                <a:schemeClr val="tx2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499992" y="242744"/>
            <a:ext cx="45795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defRPr/>
            </a:pPr>
            <a:r>
              <a:rPr lang="en-US" altLang="ko-KR" sz="1600" kern="0" dirty="0">
                <a:latin typeface="+mn-ea"/>
              </a:rPr>
              <a:t>6.2 </a:t>
            </a:r>
            <a:r>
              <a:rPr lang="ko-KR" altLang="ko-KR" sz="1600" dirty="0">
                <a:latin typeface="+mn-ea"/>
                <a:cs typeface="Times New Roman" pitchFamily="18" charset="0"/>
              </a:rPr>
              <a:t>신호세기</a:t>
            </a:r>
            <a:r>
              <a:rPr lang="en-US" altLang="ko-KR" sz="1600" dirty="0">
                <a:latin typeface="+mn-ea"/>
                <a:cs typeface="Times New Roman" pitchFamily="18" charset="0"/>
              </a:rPr>
              <a:t>(RSRP)/</a:t>
            </a:r>
            <a:r>
              <a:rPr lang="ko-KR" altLang="en-US" sz="1600" dirty="0">
                <a:latin typeface="+mn-ea"/>
                <a:cs typeface="Times New Roman" pitchFamily="18" charset="0"/>
              </a:rPr>
              <a:t>신호의 질</a:t>
            </a:r>
            <a:r>
              <a:rPr lang="en-US" altLang="ko-KR" sz="1600" dirty="0">
                <a:latin typeface="+mn-ea"/>
                <a:cs typeface="Times New Roman" pitchFamily="18" charset="0"/>
              </a:rPr>
              <a:t>(RSRQ)</a:t>
            </a:r>
            <a:r>
              <a:rPr lang="ko-KR" altLang="en-US" sz="1600" dirty="0">
                <a:latin typeface="+mn-ea"/>
                <a:cs typeface="Times New Roman" pitchFamily="18" charset="0"/>
              </a:rPr>
              <a:t> 확인방법</a:t>
            </a:r>
            <a:endParaRPr lang="en-US" altLang="ko-KR" sz="1600" dirty="0">
              <a:latin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064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9"/>
          <p:cNvSpPr txBox="1">
            <a:spLocks noChangeArrowheads="1"/>
          </p:cNvSpPr>
          <p:nvPr/>
        </p:nvSpPr>
        <p:spPr bwMode="auto">
          <a:xfrm>
            <a:off x="4607719" y="188913"/>
            <a:ext cx="3818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lvl="1">
              <a:defRPr/>
            </a:pPr>
            <a:r>
              <a:rPr lang="en-US" altLang="ko-KR" sz="1600" b="1" dirty="0">
                <a:solidFill>
                  <a:schemeClr val="tx2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6.3 </a:t>
            </a:r>
            <a:r>
              <a:rPr lang="ko-KR" altLang="en-US" sz="1600" b="1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통신사간 신호간섭</a:t>
            </a:r>
            <a:r>
              <a:rPr lang="en-US" altLang="ko-KR" sz="1600" b="1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[SKT </a:t>
            </a:r>
            <a:r>
              <a:rPr lang="ko-KR" altLang="en-US" sz="1600" b="1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간이중계기</a:t>
            </a:r>
            <a:r>
              <a:rPr lang="en-US" altLang="ko-KR" sz="1600" b="1" kern="0" dirty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  <a:r>
              <a:rPr lang="en-US" altLang="ko-KR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cxnSp>
        <p:nvCxnSpPr>
          <p:cNvPr id="9" name="직선 연결선 8"/>
          <p:cNvCxnSpPr/>
          <p:nvPr/>
        </p:nvCxnSpPr>
        <p:spPr>
          <a:xfrm>
            <a:off x="250825" y="620713"/>
            <a:ext cx="871378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2" name="Rectangle 1"/>
          <p:cNvSpPr>
            <a:spLocks noChangeArrowheads="1"/>
          </p:cNvSpPr>
          <p:nvPr/>
        </p:nvSpPr>
        <p:spPr bwMode="auto">
          <a:xfrm>
            <a:off x="215900" y="674688"/>
            <a:ext cx="831691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171450" indent="-17145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400">
                <a:latin typeface="나눔고딕" pitchFamily="50" charset="-127"/>
                <a:ea typeface="나눔고딕" pitchFamily="50" charset="-127"/>
              </a:rPr>
              <a:t>LTE Router </a:t>
            </a:r>
            <a:r>
              <a:rPr lang="ko-KR" altLang="en-US" sz="1400">
                <a:latin typeface="나눔고딕" pitchFamily="50" charset="-127"/>
                <a:ea typeface="나눔고딕" pitchFamily="50" charset="-127"/>
              </a:rPr>
              <a:t>설치단말기 가까운 곳에  </a:t>
            </a:r>
            <a:r>
              <a:rPr lang="en-US" altLang="ko-KR" sz="14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400">
                <a:latin typeface="나눔고딕" pitchFamily="50" charset="-127"/>
                <a:ea typeface="나눔고딕" pitchFamily="50" charset="-127"/>
              </a:rPr>
              <a:t>타사 중계기가 설치되어 있는 경우 단말기의 위치를 중계기로부터  약</a:t>
            </a:r>
            <a:r>
              <a:rPr lang="en-US" altLang="ko-KR" sz="1400">
                <a:latin typeface="나눔고딕" pitchFamily="50" charset="-127"/>
                <a:ea typeface="나눔고딕" pitchFamily="50" charset="-127"/>
              </a:rPr>
              <a:t>3~5m </a:t>
            </a:r>
            <a:r>
              <a:rPr lang="ko-KR" altLang="en-US" sz="1400">
                <a:latin typeface="나눔고딕" pitchFamily="50" charset="-127"/>
                <a:ea typeface="나눔고딕" pitchFamily="50" charset="-127"/>
              </a:rPr>
              <a:t>정도 이동해 보시기 바랍니다</a:t>
            </a:r>
            <a:endParaRPr lang="en-US" altLang="ko-KR" sz="1400">
              <a:latin typeface="나눔고딕" pitchFamily="50" charset="-127"/>
              <a:ea typeface="나눔고딕" pitchFamily="50" charset="-127"/>
            </a:endParaRPr>
          </a:p>
          <a:p>
            <a:pPr>
              <a:spcBef>
                <a:spcPct val="0"/>
              </a:spcBef>
            </a:pPr>
            <a:r>
              <a:rPr lang="ko-KR" altLang="en-US" sz="1400">
                <a:latin typeface="나눔고딕" pitchFamily="50" charset="-127"/>
                <a:ea typeface="나눔고딕" pitchFamily="50" charset="-127"/>
              </a:rPr>
              <a:t>철제 구조물에서 최대한 멀리 설치</a:t>
            </a:r>
            <a:r>
              <a:rPr lang="en-US" altLang="ko-KR" sz="1400">
                <a:latin typeface="나눔고딕" pitchFamily="50" charset="-127"/>
                <a:ea typeface="나눔고딕" pitchFamily="50" charset="-127"/>
              </a:rPr>
              <a:t>(LAN </a:t>
            </a:r>
            <a:r>
              <a:rPr lang="ko-KR" altLang="en-US" sz="1400">
                <a:latin typeface="나눔고딕" pitchFamily="50" charset="-127"/>
                <a:ea typeface="나눔고딕" pitchFamily="50" charset="-127"/>
              </a:rPr>
              <a:t>선 길이 연장 설치</a:t>
            </a:r>
            <a:r>
              <a:rPr lang="en-US" altLang="ko-KR" sz="1400"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4171950"/>
            <a:ext cx="4262437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7638"/>
            <a:ext cx="4294188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타원 1"/>
          <p:cNvSpPr/>
          <p:nvPr/>
        </p:nvSpPr>
        <p:spPr>
          <a:xfrm>
            <a:off x="1835150" y="1446213"/>
            <a:ext cx="936625" cy="869950"/>
          </a:xfrm>
          <a:prstGeom prst="ellipse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6" name="타원 25"/>
          <p:cNvSpPr/>
          <p:nvPr/>
        </p:nvSpPr>
        <p:spPr>
          <a:xfrm>
            <a:off x="2232025" y="3357563"/>
            <a:ext cx="827088" cy="719137"/>
          </a:xfrm>
          <a:prstGeom prst="ellipse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4" name="직선 화살표 연결선 3"/>
          <p:cNvCxnSpPr/>
          <p:nvPr/>
        </p:nvCxnSpPr>
        <p:spPr>
          <a:xfrm>
            <a:off x="2398713" y="2316163"/>
            <a:ext cx="209550" cy="968375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3" y="1385888"/>
            <a:ext cx="1690687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9" name="그룹 3"/>
          <p:cNvGrpSpPr>
            <a:grpSpLocks/>
          </p:cNvGrpSpPr>
          <p:nvPr/>
        </p:nvGrpSpPr>
        <p:grpSpPr bwMode="auto">
          <a:xfrm>
            <a:off x="5984875" y="3009900"/>
            <a:ext cx="1108075" cy="950913"/>
            <a:chOff x="1598782" y="2388767"/>
            <a:chExt cx="1975211" cy="1904329"/>
          </a:xfrm>
        </p:grpSpPr>
        <p:grpSp>
          <p:nvGrpSpPr>
            <p:cNvPr id="32796" name="그룹 1"/>
            <p:cNvGrpSpPr>
              <a:grpSpLocks/>
            </p:cNvGrpSpPr>
            <p:nvPr/>
          </p:nvGrpSpPr>
          <p:grpSpPr bwMode="auto">
            <a:xfrm>
              <a:off x="1619672" y="2930984"/>
              <a:ext cx="1932642" cy="1362112"/>
              <a:chOff x="2448904" y="1185863"/>
              <a:chExt cx="1932642" cy="1362112"/>
            </a:xfrm>
          </p:grpSpPr>
          <p:pic>
            <p:nvPicPr>
              <p:cNvPr id="32799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3388" y="1185863"/>
                <a:ext cx="806450" cy="862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051020">
                <a:off x="3669896" y="1795236"/>
                <a:ext cx="772216" cy="65108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1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4962">
                <a:off x="2388338" y="1836325"/>
                <a:ext cx="772216" cy="65108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2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566111">
              <a:off x="2862343" y="2449333"/>
              <a:ext cx="772216" cy="6510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281736">
              <a:off x="1538216" y="2526096"/>
              <a:ext cx="772216" cy="6510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7" name="직선 화살표 연결선 36"/>
          <p:cNvCxnSpPr>
            <a:stCxn id="32799" idx="1"/>
          </p:cNvCxnSpPr>
          <p:nvPr/>
        </p:nvCxnSpPr>
        <p:spPr>
          <a:xfrm flipH="1">
            <a:off x="3059113" y="3495675"/>
            <a:ext cx="3232150" cy="27305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8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4171950"/>
            <a:ext cx="4303713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타원 40"/>
          <p:cNvSpPr/>
          <p:nvPr/>
        </p:nvSpPr>
        <p:spPr>
          <a:xfrm>
            <a:off x="6061075" y="3157538"/>
            <a:ext cx="828675" cy="720725"/>
          </a:xfrm>
          <a:prstGeom prst="ellipse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2" name="타원 41"/>
          <p:cNvSpPr/>
          <p:nvPr/>
        </p:nvSpPr>
        <p:spPr>
          <a:xfrm>
            <a:off x="2843213" y="4292600"/>
            <a:ext cx="828675" cy="720725"/>
          </a:xfrm>
          <a:prstGeom prst="ellipse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43" name="직선 화살표 연결선 42"/>
          <p:cNvCxnSpPr/>
          <p:nvPr/>
        </p:nvCxnSpPr>
        <p:spPr>
          <a:xfrm flipH="1" flipV="1">
            <a:off x="2843213" y="4076700"/>
            <a:ext cx="215900" cy="21590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85" name="직사각형 4"/>
          <p:cNvSpPr>
            <a:spLocks noChangeArrowheads="1"/>
          </p:cNvSpPr>
          <p:nvPr/>
        </p:nvSpPr>
        <p:spPr bwMode="auto">
          <a:xfrm>
            <a:off x="6205538" y="6535738"/>
            <a:ext cx="1076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400" b="1" u="sng">
                <a:latin typeface="나눔고딕" pitchFamily="50" charset="-127"/>
                <a:ea typeface="나눔고딕" pitchFamily="50" charset="-127"/>
              </a:rPr>
              <a:t>철제 구조물</a:t>
            </a:r>
            <a:endParaRPr lang="ko-KR" altLang="en-US" sz="1400" b="1" u="sng"/>
          </a:p>
        </p:txBody>
      </p:sp>
      <p:sp>
        <p:nvSpPr>
          <p:cNvPr id="32786" name="직사각형 4"/>
          <p:cNvSpPr>
            <a:spLocks noChangeArrowheads="1"/>
          </p:cNvSpPr>
          <p:nvPr/>
        </p:nvSpPr>
        <p:spPr bwMode="auto">
          <a:xfrm>
            <a:off x="1765300" y="6534150"/>
            <a:ext cx="1076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400" b="1" u="sng">
                <a:latin typeface="나눔고딕" pitchFamily="50" charset="-127"/>
                <a:ea typeface="나눔고딕" pitchFamily="50" charset="-127"/>
              </a:rPr>
              <a:t>철제 구조물</a:t>
            </a:r>
            <a:endParaRPr lang="ko-KR" altLang="en-US" sz="1400" b="1" u="sng"/>
          </a:p>
        </p:txBody>
      </p:sp>
      <p:pic>
        <p:nvPicPr>
          <p:cNvPr id="32787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3124200"/>
            <a:ext cx="138113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8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124200"/>
            <a:ext cx="138112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9" name="Picture 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5373688"/>
            <a:ext cx="182563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0" name="Picture 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5516563"/>
            <a:ext cx="182563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타원 29"/>
          <p:cNvSpPr/>
          <p:nvPr/>
        </p:nvSpPr>
        <p:spPr>
          <a:xfrm>
            <a:off x="198438" y="5229225"/>
            <a:ext cx="412750" cy="520700"/>
          </a:xfrm>
          <a:prstGeom prst="ellipse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31" name="직선 화살표 연결선 30"/>
          <p:cNvCxnSpPr/>
          <p:nvPr/>
        </p:nvCxnSpPr>
        <p:spPr>
          <a:xfrm flipV="1">
            <a:off x="477838" y="3284538"/>
            <a:ext cx="2130425" cy="1944687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>
            <a:stCxn id="32789" idx="3"/>
          </p:cNvCxnSpPr>
          <p:nvPr/>
        </p:nvCxnSpPr>
        <p:spPr>
          <a:xfrm flipV="1">
            <a:off x="363538" y="2060575"/>
            <a:ext cx="1868487" cy="3313113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94" name="TextBox 9"/>
          <p:cNvSpPr txBox="1">
            <a:spLocks noChangeArrowheads="1"/>
          </p:cNvSpPr>
          <p:nvPr/>
        </p:nvSpPr>
        <p:spPr bwMode="auto">
          <a:xfrm>
            <a:off x="179388" y="5749925"/>
            <a:ext cx="1755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20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전파경로가 가려저 신호의 세기가 감쇄됨</a:t>
            </a:r>
          </a:p>
        </p:txBody>
      </p:sp>
      <p:sp>
        <p:nvSpPr>
          <p:cNvPr id="38" name="Text Box 109"/>
          <p:cNvSpPr txBox="1">
            <a:spLocks noChangeArrowheads="1"/>
          </p:cNvSpPr>
          <p:nvPr/>
        </p:nvSpPr>
        <p:spPr bwMode="auto">
          <a:xfrm>
            <a:off x="250825" y="116632"/>
            <a:ext cx="201691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eaLnBrk="1" hangingPunct="1">
              <a:defRPr/>
            </a:pPr>
            <a:r>
              <a:rPr lang="en-US" altLang="ko-KR" sz="2000" b="1" dirty="0">
                <a:solidFill>
                  <a:schemeClr val="tx2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6. </a:t>
            </a:r>
            <a:r>
              <a:rPr lang="ko-KR" altLang="en-US" sz="2000" b="1" dirty="0">
                <a:solidFill>
                  <a:schemeClr val="tx2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장애대응</a:t>
            </a:r>
            <a:endParaRPr lang="en-US" altLang="ko-KR" sz="2000" b="1" dirty="0">
              <a:solidFill>
                <a:schemeClr val="tx2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99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/>
        </p:nvCxnSpPr>
        <p:spPr>
          <a:xfrm>
            <a:off x="250825" y="620713"/>
            <a:ext cx="871378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6" name="Rectangle 1"/>
          <p:cNvSpPr>
            <a:spLocks noChangeArrowheads="1"/>
          </p:cNvSpPr>
          <p:nvPr/>
        </p:nvSpPr>
        <p:spPr bwMode="auto">
          <a:xfrm>
            <a:off x="179388" y="568712"/>
            <a:ext cx="5522912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171450" indent="-17145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ko-KR" altLang="en-US" sz="1400" dirty="0">
                <a:latin typeface="나눔고딕" pitchFamily="50" charset="-127"/>
                <a:ea typeface="나눔고딕" pitchFamily="50" charset="-127"/>
              </a:rPr>
              <a:t>난잡한 전기선로를 피하여 설치 要</a:t>
            </a:r>
            <a:endParaRPr lang="en-US" altLang="ko-KR" sz="1400" dirty="0"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ko-KR" altLang="en-US" sz="1400" dirty="0">
                <a:latin typeface="나눔고딕" pitchFamily="50" charset="-127"/>
                <a:ea typeface="나눔고딕" pitchFamily="50" charset="-127"/>
              </a:rPr>
              <a:t>철제 구조물에서 최대한 멀리 설치</a:t>
            </a:r>
            <a:r>
              <a:rPr lang="en-US" altLang="ko-KR" sz="1400" dirty="0">
                <a:latin typeface="나눔고딕" pitchFamily="50" charset="-127"/>
                <a:ea typeface="나눔고딕" pitchFamily="50" charset="-127"/>
              </a:rPr>
              <a:t>(LAN </a:t>
            </a:r>
            <a:r>
              <a:rPr lang="ko-KR" altLang="en-US" sz="1400" dirty="0">
                <a:latin typeface="나눔고딕" pitchFamily="50" charset="-127"/>
                <a:ea typeface="나눔고딕" pitchFamily="50" charset="-127"/>
              </a:rPr>
              <a:t>선 길이 연장 설치</a:t>
            </a:r>
            <a:r>
              <a:rPr lang="en-US" altLang="ko-KR" sz="1400" dirty="0"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ko-KR" altLang="en-US" sz="1400" dirty="0">
                <a:latin typeface="나눔고딕" pitchFamily="50" charset="-127"/>
                <a:ea typeface="나눔고딕" pitchFamily="50" charset="-127"/>
              </a:rPr>
              <a:t>단말기 설치 시 밀폐된 공간이나 철제구조물로 가리지 않게 </a:t>
            </a:r>
            <a:endParaRPr lang="en-US" altLang="ko-KR" sz="1400" dirty="0"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ko-KR" sz="1400" dirty="0">
                <a:latin typeface="나눔고딕" pitchFamily="50" charset="-127"/>
                <a:ea typeface="나눔고딕" pitchFamily="50" charset="-127"/>
              </a:rPr>
              <a:t>RSRP/RSRQ Signal</a:t>
            </a:r>
            <a:r>
              <a:rPr lang="ko-KR" altLang="en-US" sz="1400" dirty="0">
                <a:latin typeface="나눔고딕" pitchFamily="50" charset="-127"/>
                <a:ea typeface="나눔고딕" pitchFamily="50" charset="-127"/>
              </a:rPr>
              <a:t>이 약한 위치</a:t>
            </a:r>
            <a:endParaRPr lang="en-US" altLang="ko-KR" sz="1400" dirty="0">
              <a:latin typeface="나눔고딕" pitchFamily="50" charset="-127"/>
              <a:ea typeface="나눔고딕" pitchFamily="50" charset="-127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ko-KR" altLang="en-US" sz="1400" dirty="0">
                <a:latin typeface="나눔고딕" pitchFamily="50" charset="-127"/>
                <a:ea typeface="나눔고딕" pitchFamily="50" charset="-127"/>
              </a:rPr>
              <a:t>군사지역 방해전파</a:t>
            </a:r>
            <a:endParaRPr lang="en-US" altLang="ko-KR" sz="14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819" y="4152900"/>
            <a:ext cx="2389187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092" y="4137837"/>
            <a:ext cx="1816100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941888"/>
            <a:ext cx="9620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5132388"/>
            <a:ext cx="11239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941888"/>
            <a:ext cx="43815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5" name="직사각형 4"/>
          <p:cNvSpPr>
            <a:spLocks noChangeArrowheads="1"/>
          </p:cNvSpPr>
          <p:nvPr/>
        </p:nvSpPr>
        <p:spPr bwMode="auto">
          <a:xfrm>
            <a:off x="5794375" y="960983"/>
            <a:ext cx="14782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400" b="1" u="sng" dirty="0"/>
              <a:t>난잡한 전기선로</a:t>
            </a:r>
          </a:p>
        </p:txBody>
      </p:sp>
      <p:sp>
        <p:nvSpPr>
          <p:cNvPr id="38926" name="직사각형 6"/>
          <p:cNvSpPr>
            <a:spLocks noChangeArrowheads="1"/>
          </p:cNvSpPr>
          <p:nvPr/>
        </p:nvSpPr>
        <p:spPr bwMode="auto">
          <a:xfrm>
            <a:off x="1985963" y="4705350"/>
            <a:ext cx="857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400" b="1" u="sng">
                <a:latin typeface="나눔고딕" pitchFamily="50" charset="-127"/>
                <a:ea typeface="나눔고딕" pitchFamily="50" charset="-127"/>
              </a:rPr>
              <a:t>군사지역</a:t>
            </a:r>
            <a:endParaRPr lang="ko-KR" altLang="en-US" sz="1400" b="1" u="sng"/>
          </a:p>
        </p:txBody>
      </p:sp>
      <p:grpSp>
        <p:nvGrpSpPr>
          <p:cNvPr id="38927" name="그룹 3"/>
          <p:cNvGrpSpPr>
            <a:grpSpLocks/>
          </p:cNvGrpSpPr>
          <p:nvPr/>
        </p:nvGrpSpPr>
        <p:grpSpPr bwMode="auto">
          <a:xfrm>
            <a:off x="1660525" y="2820988"/>
            <a:ext cx="1974850" cy="1903412"/>
            <a:chOff x="1598782" y="2388767"/>
            <a:chExt cx="1975211" cy="1904329"/>
          </a:xfrm>
        </p:grpSpPr>
        <p:grpSp>
          <p:nvGrpSpPr>
            <p:cNvPr id="38930" name="그룹 1"/>
            <p:cNvGrpSpPr>
              <a:grpSpLocks/>
            </p:cNvGrpSpPr>
            <p:nvPr/>
          </p:nvGrpSpPr>
          <p:grpSpPr bwMode="auto">
            <a:xfrm>
              <a:off x="1619672" y="2930984"/>
              <a:ext cx="1932642" cy="1362112"/>
              <a:chOff x="2448904" y="1185863"/>
              <a:chExt cx="1932642" cy="1362112"/>
            </a:xfrm>
          </p:grpSpPr>
          <p:pic>
            <p:nvPicPr>
              <p:cNvPr id="38933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3388" y="1185863"/>
                <a:ext cx="806450" cy="862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" name="Picture 1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051020">
                <a:off x="3669896" y="1795236"/>
                <a:ext cx="772216" cy="65108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4962">
                <a:off x="2388338" y="1836325"/>
                <a:ext cx="772216" cy="65108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566111">
              <a:off x="2862343" y="2449333"/>
              <a:ext cx="772216" cy="6510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281736">
              <a:off x="1538216" y="2526096"/>
              <a:ext cx="772216" cy="6510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928" name="직사각형 2"/>
          <p:cNvSpPr>
            <a:spLocks noChangeArrowheads="1"/>
          </p:cNvSpPr>
          <p:nvPr/>
        </p:nvSpPr>
        <p:spPr bwMode="auto">
          <a:xfrm>
            <a:off x="290513" y="2278832"/>
            <a:ext cx="3768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1200" dirty="0">
                <a:latin typeface="나눔고딕" pitchFamily="50" charset="-127"/>
                <a:ea typeface="나눔고딕" pitchFamily="50" charset="-127"/>
              </a:rPr>
              <a:t>RSRP(LTE Blue Color)</a:t>
            </a:r>
            <a:r>
              <a:rPr lang="ko-KR" altLang="en-US" sz="1200" dirty="0">
                <a:latin typeface="나눔고딕" pitchFamily="50" charset="-127"/>
                <a:ea typeface="나눔고딕" pitchFamily="50" charset="-127"/>
              </a:rPr>
              <a:t>가 좋은데 통신이 좋지 않은 경우</a:t>
            </a:r>
            <a:endParaRPr lang="en-US" altLang="ko-KR" sz="1200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ko-KR" sz="1200" dirty="0">
                <a:latin typeface="나눔고딕" pitchFamily="50" charset="-127"/>
                <a:ea typeface="나눔고딕" pitchFamily="50" charset="-127"/>
              </a:rPr>
              <a:t>Router</a:t>
            </a:r>
            <a:r>
              <a:rPr lang="ko-KR" altLang="en-US" sz="1200" dirty="0">
                <a:latin typeface="나눔고딕" pitchFamily="50" charset="-127"/>
                <a:ea typeface="나눔고딕" pitchFamily="50" charset="-127"/>
              </a:rPr>
              <a:t>의 설치 위치를 </a:t>
            </a:r>
            <a:r>
              <a:rPr lang="en-US" altLang="ko-KR" sz="1200" dirty="0">
                <a:latin typeface="나눔고딕" pitchFamily="50" charset="-127"/>
                <a:ea typeface="나눔고딕" pitchFamily="50" charset="-127"/>
              </a:rPr>
              <a:t>4~5m </a:t>
            </a:r>
            <a:r>
              <a:rPr lang="ko-KR" altLang="en-US" sz="1200" dirty="0">
                <a:latin typeface="나눔고딕" pitchFamily="50" charset="-127"/>
                <a:ea typeface="나눔고딕" pitchFamily="50" charset="-127"/>
              </a:rPr>
              <a:t>이동해 보시기 바랍니다</a:t>
            </a:r>
            <a:r>
              <a:rPr lang="en-US" altLang="ko-KR" sz="1200" dirty="0">
                <a:latin typeface="나눔고딕" pitchFamily="50" charset="-127"/>
                <a:ea typeface="나눔고딕" pitchFamily="50" charset="-127"/>
              </a:rPr>
              <a:t>.</a:t>
            </a:r>
            <a:r>
              <a:rPr lang="ko-KR" altLang="en-US" sz="120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12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8937" name="Picture 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513" y="1363630"/>
            <a:ext cx="4017001" cy="236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직사각형 4"/>
          <p:cNvSpPr>
            <a:spLocks noChangeArrowheads="1"/>
          </p:cNvSpPr>
          <p:nvPr/>
        </p:nvSpPr>
        <p:spPr bwMode="auto">
          <a:xfrm>
            <a:off x="6015955" y="3841105"/>
            <a:ext cx="1076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400" b="1" u="sng" dirty="0">
                <a:latin typeface="나눔고딕" pitchFamily="50" charset="-127"/>
                <a:ea typeface="나눔고딕" pitchFamily="50" charset="-127"/>
              </a:rPr>
              <a:t>철제 구조물</a:t>
            </a:r>
            <a:endParaRPr lang="ko-KR" altLang="en-US" sz="1400" b="1" u="sng" dirty="0"/>
          </a:p>
        </p:txBody>
      </p:sp>
      <p:sp>
        <p:nvSpPr>
          <p:cNvPr id="23" name="Text Box 109"/>
          <p:cNvSpPr txBox="1">
            <a:spLocks noChangeArrowheads="1"/>
          </p:cNvSpPr>
          <p:nvPr/>
        </p:nvSpPr>
        <p:spPr bwMode="auto">
          <a:xfrm>
            <a:off x="250825" y="116632"/>
            <a:ext cx="8175625" cy="36933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dirty="0">
                <a:solidFill>
                  <a:srgbClr val="0033CC"/>
                </a:solidFill>
                <a:latin typeface="+mn-ea"/>
                <a:ea typeface="+mn-ea"/>
              </a:rPr>
              <a:t>6. </a:t>
            </a:r>
            <a:r>
              <a:rPr lang="ko-KR" altLang="en-US" b="1" dirty="0">
                <a:solidFill>
                  <a:srgbClr val="0033CC"/>
                </a:solidFill>
                <a:latin typeface="+mn-ea"/>
                <a:ea typeface="+mn-ea"/>
              </a:rPr>
              <a:t>장애대응</a:t>
            </a:r>
            <a:endParaRPr lang="en-US" altLang="ko-KR" b="1" dirty="0">
              <a:solidFill>
                <a:srgbClr val="0033CC"/>
              </a:solidFill>
              <a:latin typeface="+mn-ea"/>
              <a:ea typeface="+mn-ea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5702300" y="210126"/>
            <a:ext cx="34033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6</a:t>
            </a:r>
            <a:r>
              <a:rPr kumimoji="0" lang="en-US" altLang="ko-KR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.4 </a:t>
            </a:r>
            <a:r>
              <a:rPr kumimoji="0" lang="ko-KR" altLang="en-US" sz="16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설치시</a:t>
            </a:r>
            <a:r>
              <a:rPr kumimoji="0" lang="ko-KR" altLang="en-US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주의사항</a:t>
            </a:r>
            <a:endParaRPr kumimoji="0" lang="en-US" altLang="ko-KR" sz="1600" b="1" kern="0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5553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직선 연결선 89"/>
          <p:cNvCxnSpPr>
            <a:endCxn id="41" idx="0"/>
          </p:cNvCxnSpPr>
          <p:nvPr/>
        </p:nvCxnSpPr>
        <p:spPr>
          <a:xfrm>
            <a:off x="1444625" y="1916113"/>
            <a:ext cx="0" cy="1333500"/>
          </a:xfrm>
          <a:prstGeom prst="line">
            <a:avLst/>
          </a:prstGeom>
          <a:ln w="25400">
            <a:solidFill>
              <a:srgbClr val="35CC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직선 연결선 92"/>
          <p:cNvCxnSpPr/>
          <p:nvPr/>
        </p:nvCxnSpPr>
        <p:spPr>
          <a:xfrm>
            <a:off x="3563938" y="1938338"/>
            <a:ext cx="0" cy="1331912"/>
          </a:xfrm>
          <a:prstGeom prst="line">
            <a:avLst/>
          </a:prstGeom>
          <a:ln w="25400">
            <a:solidFill>
              <a:srgbClr val="35CC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연결선 93"/>
          <p:cNvCxnSpPr/>
          <p:nvPr/>
        </p:nvCxnSpPr>
        <p:spPr>
          <a:xfrm>
            <a:off x="5724525" y="1946275"/>
            <a:ext cx="0" cy="1331913"/>
          </a:xfrm>
          <a:prstGeom prst="line">
            <a:avLst/>
          </a:prstGeom>
          <a:ln w="25400">
            <a:solidFill>
              <a:srgbClr val="35CC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연결선 94"/>
          <p:cNvCxnSpPr/>
          <p:nvPr/>
        </p:nvCxnSpPr>
        <p:spPr>
          <a:xfrm>
            <a:off x="7804150" y="1946275"/>
            <a:ext cx="0" cy="1331913"/>
          </a:xfrm>
          <a:prstGeom prst="line">
            <a:avLst/>
          </a:prstGeom>
          <a:ln w="25400">
            <a:solidFill>
              <a:srgbClr val="35CC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직사각형 2"/>
          <p:cNvSpPr>
            <a:spLocks noChangeArrowheads="1"/>
          </p:cNvSpPr>
          <p:nvPr/>
        </p:nvSpPr>
        <p:spPr bwMode="auto">
          <a:xfrm>
            <a:off x="395288" y="692150"/>
            <a:ext cx="828040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굴림" charset="-127"/>
              <a:buAutoNum type="arabicParenR"/>
            </a:pPr>
            <a:r>
              <a:rPr lang="en-US" altLang="ko-KR" sz="1600" b="1">
                <a:latin typeface="나눔고딕" pitchFamily="50" charset="-127"/>
                <a:ea typeface="나눔고딕" pitchFamily="50" charset="-127"/>
              </a:rPr>
              <a:t>A/S </a:t>
            </a:r>
            <a:r>
              <a:rPr lang="ko-KR" altLang="en-US" sz="1600" b="1">
                <a:latin typeface="나눔고딕" pitchFamily="50" charset="-127"/>
                <a:ea typeface="나눔고딕" pitchFamily="50" charset="-127"/>
              </a:rPr>
              <a:t>인력</a:t>
            </a:r>
            <a:r>
              <a:rPr lang="en-US" altLang="ko-KR" sz="1600" b="1">
                <a:latin typeface="나눔고딕" pitchFamily="50" charset="-127"/>
                <a:ea typeface="나눔고딕" pitchFamily="50" charset="-127"/>
              </a:rPr>
              <a:t>: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ko-KR" sz="1600" b="1">
              <a:latin typeface="나눔고딕" pitchFamily="50" charset="-127"/>
              <a:ea typeface="나눔고딕" pitchFamily="50" charset="-127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ko-KR" sz="1600" b="1">
              <a:latin typeface="나눔고딕" pitchFamily="50" charset="-127"/>
              <a:ea typeface="나눔고딕" pitchFamily="50" charset="-127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ko-KR" sz="1600" b="1">
              <a:latin typeface="나눔고딕" pitchFamily="50" charset="-127"/>
              <a:ea typeface="나눔고딕" pitchFamily="50" charset="-127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ko-KR" sz="1600" b="1">
              <a:latin typeface="나눔고딕" pitchFamily="50" charset="-127"/>
              <a:ea typeface="나눔고딕" pitchFamily="50" charset="-127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ko-KR" sz="1600" b="1">
              <a:latin typeface="나눔고딕" pitchFamily="50" charset="-127"/>
              <a:ea typeface="나눔고딕" pitchFamily="50" charset="-127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ko-KR" sz="1600" b="1">
              <a:latin typeface="나눔고딕" pitchFamily="50" charset="-127"/>
              <a:ea typeface="나눔고딕" pitchFamily="50" charset="-127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ko-KR" sz="1600" b="1">
              <a:latin typeface="나눔고딕" pitchFamily="50" charset="-127"/>
              <a:ea typeface="나눔고딕" pitchFamily="50" charset="-127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ko-KR" sz="1600" b="1">
              <a:latin typeface="나눔고딕" pitchFamily="50" charset="-127"/>
              <a:ea typeface="나눔고딕" pitchFamily="50" charset="-127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ko-KR" sz="1600" b="1">
              <a:latin typeface="나눔고딕" pitchFamily="50" charset="-127"/>
              <a:ea typeface="나눔고딕" pitchFamily="50" charset="-127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굴림" charset="-127"/>
              <a:buAutoNum type="arabicParenR" startAt="2"/>
            </a:pPr>
            <a:r>
              <a:rPr lang="en-US" altLang="ko-KR" sz="1600" b="1">
                <a:latin typeface="나눔고딕" pitchFamily="50" charset="-127"/>
                <a:ea typeface="나눔고딕" pitchFamily="50" charset="-127"/>
              </a:rPr>
              <a:t>Call Center:</a:t>
            </a:r>
          </a:p>
          <a:p>
            <a:pPr lvl="2" eaLnBrk="1" hangingPunct="1">
              <a:lnSpc>
                <a:spcPct val="150000"/>
              </a:lnSpc>
              <a:spcBef>
                <a:spcPct val="0"/>
              </a:spcBef>
              <a:buFont typeface="굴림" charset="-127"/>
              <a:buAutoNum type="circleNumDbPlain"/>
            </a:pPr>
            <a:r>
              <a:rPr lang="ko-KR" altLang="en-US" sz="1600">
                <a:latin typeface="나눔고딕" pitchFamily="50" charset="-127"/>
                <a:ea typeface="나눔고딕" pitchFamily="50" charset="-127"/>
              </a:rPr>
              <a:t>불량 유형별 단말기 서비스 매뉴얼에 따라 고객대응</a:t>
            </a:r>
            <a:endParaRPr lang="en-US" altLang="ko-KR" sz="1600">
              <a:latin typeface="나눔고딕" pitchFamily="50" charset="-127"/>
              <a:ea typeface="나눔고딕" pitchFamily="50" charset="-127"/>
            </a:endParaRPr>
          </a:p>
          <a:p>
            <a:pPr lvl="2" eaLnBrk="1" hangingPunct="1">
              <a:lnSpc>
                <a:spcPct val="150000"/>
              </a:lnSpc>
              <a:spcBef>
                <a:spcPct val="0"/>
              </a:spcBef>
              <a:buFont typeface="굴림" charset="-127"/>
              <a:buAutoNum type="circleNumDbPlain"/>
            </a:pPr>
            <a:r>
              <a:rPr lang="ko-KR" altLang="en-US" sz="1600">
                <a:latin typeface="나눔고딕" pitchFamily="50" charset="-127"/>
                <a:ea typeface="나눔고딕" pitchFamily="50" charset="-127"/>
              </a:rPr>
              <a:t>정기적 기술교육</a:t>
            </a:r>
            <a:endParaRPr lang="en-US" altLang="ko-KR" sz="1600">
              <a:latin typeface="나눔고딕" pitchFamily="50" charset="-127"/>
              <a:ea typeface="나눔고딕" pitchFamily="50" charset="-127"/>
            </a:endParaRPr>
          </a:p>
          <a:p>
            <a:pPr lvl="2" eaLnBrk="1" hangingPunct="1">
              <a:lnSpc>
                <a:spcPct val="150000"/>
              </a:lnSpc>
              <a:spcBef>
                <a:spcPct val="0"/>
              </a:spcBef>
              <a:buFont typeface="굴림" charset="-127"/>
              <a:buAutoNum type="circleNumDbPlain"/>
            </a:pPr>
            <a:r>
              <a:rPr lang="ko-KR" altLang="en-US" sz="1600">
                <a:latin typeface="나눔고딕" pitchFamily="50" charset="-127"/>
                <a:ea typeface="나눔고딕" pitchFamily="50" charset="-127"/>
              </a:rPr>
              <a:t>제조사 불량이 아닐경우</a:t>
            </a:r>
            <a:r>
              <a:rPr lang="en-US" altLang="ko-KR" sz="1600">
                <a:latin typeface="나눔고딕" pitchFamily="50" charset="-127"/>
                <a:ea typeface="나눔고딕" pitchFamily="50" charset="-127"/>
              </a:rPr>
              <a:t>(USIM/</a:t>
            </a:r>
            <a:r>
              <a:rPr lang="ko-KR" altLang="en-US" sz="1600">
                <a:latin typeface="나눔고딕" pitchFamily="50" charset="-127"/>
                <a:ea typeface="나눔고딕" pitchFamily="50" charset="-127"/>
              </a:rPr>
              <a:t>망장애</a:t>
            </a:r>
            <a:r>
              <a:rPr lang="en-US" altLang="ko-KR" sz="16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>
                <a:latin typeface="나눔고딕" pitchFamily="50" charset="-127"/>
                <a:ea typeface="나눔고딕" pitchFamily="50" charset="-127"/>
              </a:rPr>
              <a:t>외</a:t>
            </a:r>
            <a:r>
              <a:rPr lang="en-US" altLang="ko-KR" sz="1600"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 lvl="2" eaLnBrk="1" hangingPunct="1">
              <a:lnSpc>
                <a:spcPct val="150000"/>
              </a:lnSpc>
              <a:spcBef>
                <a:spcPct val="0"/>
              </a:spcBef>
              <a:buFont typeface="굴림" charset="-127"/>
              <a:buAutoNum type="circleNumDbPlain"/>
            </a:pPr>
            <a:r>
              <a:rPr lang="ko-KR" altLang="en-US" sz="1600">
                <a:latin typeface="나눔고딕" pitchFamily="50" charset="-127"/>
                <a:ea typeface="나눔고딕" pitchFamily="50" charset="-127"/>
              </a:rPr>
              <a:t>현장지원 엔지니어 지원 업무협조</a:t>
            </a:r>
            <a:endParaRPr lang="en-US" altLang="ko-KR" sz="1600">
              <a:latin typeface="나눔고딕" pitchFamily="50" charset="-127"/>
              <a:ea typeface="나눔고딕" pitchFamily="50" charset="-127"/>
            </a:endParaRPr>
          </a:p>
          <a:p>
            <a:pPr lvl="2" eaLnBrk="1" hangingPunct="1">
              <a:lnSpc>
                <a:spcPct val="150000"/>
              </a:lnSpc>
              <a:spcBef>
                <a:spcPct val="0"/>
              </a:spcBef>
              <a:buFont typeface="굴림" charset="-127"/>
              <a:buAutoNum type="circleNumDbPlain"/>
            </a:pPr>
            <a:r>
              <a:rPr lang="ko-KR" altLang="en-US" sz="1600" b="1">
                <a:latin typeface="나눔고딕" pitchFamily="50" charset="-127"/>
                <a:ea typeface="나눔고딕" pitchFamily="50" charset="-127"/>
              </a:rPr>
              <a:t>통화내용 녹음</a:t>
            </a:r>
            <a:endParaRPr lang="en-US" altLang="ko-KR" sz="1600"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0" y="549275"/>
            <a:ext cx="9144000" cy="0"/>
          </a:xfrm>
          <a:prstGeom prst="line">
            <a:avLst/>
          </a:prstGeom>
          <a:ln w="28575">
            <a:solidFill>
              <a:srgbClr val="D82E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37"/>
          <p:cNvGrpSpPr>
            <a:grpSpLocks/>
          </p:cNvGrpSpPr>
          <p:nvPr/>
        </p:nvGrpSpPr>
        <p:grpSpPr bwMode="auto">
          <a:xfrm>
            <a:off x="764121" y="2383780"/>
            <a:ext cx="1368151" cy="576064"/>
            <a:chOff x="3178818" y="1643050"/>
            <a:chExt cx="2786082" cy="785818"/>
          </a:xfrm>
          <a:solidFill>
            <a:srgbClr val="E16D25"/>
          </a:solidFill>
        </p:grpSpPr>
        <p:sp>
          <p:nvSpPr>
            <p:cNvPr id="38" name="직사각형 37"/>
            <p:cNvSpPr/>
            <p:nvPr/>
          </p:nvSpPr>
          <p:spPr>
            <a:xfrm>
              <a:off x="3178818" y="1643050"/>
              <a:ext cx="2786082" cy="785818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27000" h="254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400"/>
            </a:p>
          </p:txBody>
        </p:sp>
        <p:sp>
          <p:nvSpPr>
            <p:cNvPr id="39" name="TextBox 141"/>
            <p:cNvSpPr txBox="1">
              <a:spLocks noChangeArrowheads="1"/>
            </p:cNvSpPr>
            <p:nvPr/>
          </p:nvSpPr>
          <p:spPr bwMode="auto">
            <a:xfrm>
              <a:off x="3305436" y="1817675"/>
              <a:ext cx="2532845" cy="41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ko-KR" altLang="en-US" sz="1400" b="1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  <a:cs typeface="Arial" charset="0"/>
                </a:rPr>
                <a:t>제품수리</a:t>
              </a:r>
              <a:endParaRPr lang="ko-KR" altLang="ko-KR" sz="14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charset="0"/>
              </a:endParaRPr>
            </a:p>
          </p:txBody>
        </p:sp>
      </p:grpSp>
      <p:grpSp>
        <p:nvGrpSpPr>
          <p:cNvPr id="3" name="그룹 157"/>
          <p:cNvGrpSpPr>
            <a:grpSpLocks/>
          </p:cNvGrpSpPr>
          <p:nvPr/>
        </p:nvGrpSpPr>
        <p:grpSpPr bwMode="auto">
          <a:xfrm>
            <a:off x="755653" y="3248908"/>
            <a:ext cx="1376619" cy="863064"/>
            <a:chOff x="3178818" y="1643050"/>
            <a:chExt cx="2786082" cy="785818"/>
          </a:xfrm>
          <a:solidFill>
            <a:schemeClr val="bg1">
              <a:lumMod val="65000"/>
            </a:schemeClr>
          </a:solidFill>
        </p:grpSpPr>
        <p:sp>
          <p:nvSpPr>
            <p:cNvPr id="41" name="직사각형 40"/>
            <p:cNvSpPr/>
            <p:nvPr/>
          </p:nvSpPr>
          <p:spPr>
            <a:xfrm>
              <a:off x="3178818" y="1643050"/>
              <a:ext cx="2786082" cy="785818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27000" h="254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2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2" name="TextBox 161"/>
            <p:cNvSpPr txBox="1">
              <a:spLocks noChangeArrowheads="1"/>
            </p:cNvSpPr>
            <p:nvPr/>
          </p:nvSpPr>
          <p:spPr bwMode="auto">
            <a:xfrm>
              <a:off x="3272282" y="1693356"/>
              <a:ext cx="2546884" cy="392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굴림" pitchFamily="50" charset="-127"/>
                  <a:ea typeface="굴림" pitchFamily="50" charset="-127"/>
                  <a:cs typeface="Arial" charset="0"/>
                </a:rPr>
                <a:t>택배 수리</a:t>
              </a:r>
              <a:endParaRPr lang="en-US" altLang="ko-KR" sz="1200" b="1">
                <a:solidFill>
                  <a:schemeClr val="tx1">
                    <a:lumMod val="85000"/>
                    <a:lumOff val="15000"/>
                  </a:schemeClr>
                </a:solidFill>
                <a:latin typeface="굴림" pitchFamily="50" charset="-127"/>
                <a:ea typeface="굴림" pitchFamily="50" charset="-127"/>
                <a:cs typeface="Arial" charset="0"/>
              </a:endParaRPr>
            </a:p>
            <a:p>
              <a:pPr>
                <a:defRPr/>
              </a:pPr>
              <a:endParaRPr lang="en-US" altLang="ko-KR" sz="1200" b="1">
                <a:solidFill>
                  <a:schemeClr val="tx1">
                    <a:lumMod val="85000"/>
                    <a:lumOff val="15000"/>
                  </a:schemeClr>
                </a:solidFill>
                <a:latin typeface="굴림" pitchFamily="50" charset="-127"/>
                <a:ea typeface="굴림" pitchFamily="50" charset="-127"/>
                <a:cs typeface="Arial" charset="0"/>
              </a:endParaRPr>
            </a:p>
            <a:p>
              <a:pPr>
                <a:defRPr/>
              </a:pPr>
              <a:r>
                <a:rPr lang="ko-KR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굴림" pitchFamily="50" charset="-127"/>
                  <a:ea typeface="굴림" pitchFamily="50" charset="-127"/>
                  <a:cs typeface="Arial" charset="0"/>
                </a:rPr>
                <a:t>방문 수리</a:t>
              </a:r>
              <a:endPara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굴림" pitchFamily="50" charset="-127"/>
                <a:ea typeface="굴림" pitchFamily="50" charset="-127"/>
                <a:cs typeface="Arial" charset="0"/>
              </a:endParaRPr>
            </a:p>
          </p:txBody>
        </p:sp>
      </p:grpSp>
      <p:grpSp>
        <p:nvGrpSpPr>
          <p:cNvPr id="4" name="그룹 137"/>
          <p:cNvGrpSpPr>
            <a:grpSpLocks/>
          </p:cNvGrpSpPr>
          <p:nvPr/>
        </p:nvGrpSpPr>
        <p:grpSpPr bwMode="auto">
          <a:xfrm>
            <a:off x="3826519" y="934121"/>
            <a:ext cx="1571623" cy="576064"/>
            <a:chOff x="3178818" y="1643050"/>
            <a:chExt cx="2786082" cy="785818"/>
          </a:xfrm>
          <a:solidFill>
            <a:srgbClr val="E16D25"/>
          </a:solidFill>
        </p:grpSpPr>
        <p:sp>
          <p:nvSpPr>
            <p:cNvPr id="44" name="직사각형 43"/>
            <p:cNvSpPr/>
            <p:nvPr/>
          </p:nvSpPr>
          <p:spPr>
            <a:xfrm>
              <a:off x="3178818" y="1643050"/>
              <a:ext cx="2786082" cy="785818"/>
            </a:xfrm>
            <a:prstGeom prst="rect">
              <a:avLst/>
            </a:prstGeom>
            <a:solidFill>
              <a:srgbClr val="002060"/>
            </a:solidFill>
            <a:ln w="1270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27000" h="254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400"/>
            </a:p>
          </p:txBody>
        </p:sp>
        <p:sp>
          <p:nvSpPr>
            <p:cNvPr id="45" name="TextBox 141"/>
            <p:cNvSpPr txBox="1">
              <a:spLocks noChangeArrowheads="1"/>
            </p:cNvSpPr>
            <p:nvPr/>
          </p:nvSpPr>
          <p:spPr bwMode="auto">
            <a:xfrm>
              <a:off x="3305436" y="1817675"/>
              <a:ext cx="2532846" cy="503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ko-KR" altLang="en-US" b="1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  <a:cs typeface="Arial" charset="0"/>
                </a:rPr>
                <a:t>관리자대표</a:t>
              </a:r>
              <a:endParaRPr lang="ko-KR" altLang="ko-KR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charset="0"/>
              </a:endParaRPr>
            </a:p>
          </p:txBody>
        </p:sp>
      </p:grpSp>
      <p:grpSp>
        <p:nvGrpSpPr>
          <p:cNvPr id="5" name="그룹 137"/>
          <p:cNvGrpSpPr>
            <a:grpSpLocks/>
          </p:cNvGrpSpPr>
          <p:nvPr/>
        </p:nvGrpSpPr>
        <p:grpSpPr bwMode="auto">
          <a:xfrm>
            <a:off x="2860820" y="2382748"/>
            <a:ext cx="1368151" cy="576064"/>
            <a:chOff x="3178818" y="1643050"/>
            <a:chExt cx="2786082" cy="785818"/>
          </a:xfrm>
          <a:solidFill>
            <a:srgbClr val="E16D25"/>
          </a:solidFill>
        </p:grpSpPr>
        <p:sp>
          <p:nvSpPr>
            <p:cNvPr id="48" name="직사각형 47"/>
            <p:cNvSpPr/>
            <p:nvPr/>
          </p:nvSpPr>
          <p:spPr>
            <a:xfrm>
              <a:off x="3178818" y="1643050"/>
              <a:ext cx="2786082" cy="785818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27000" h="254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400"/>
            </a:p>
          </p:txBody>
        </p:sp>
        <p:sp>
          <p:nvSpPr>
            <p:cNvPr id="49" name="TextBox 141"/>
            <p:cNvSpPr txBox="1">
              <a:spLocks noChangeArrowheads="1"/>
            </p:cNvSpPr>
            <p:nvPr/>
          </p:nvSpPr>
          <p:spPr bwMode="auto">
            <a:xfrm>
              <a:off x="3305436" y="1817675"/>
              <a:ext cx="2532845" cy="41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ko-KR" altLang="en-US" sz="1400" b="1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  <a:cs typeface="Arial" charset="0"/>
                </a:rPr>
                <a:t>현장지원</a:t>
              </a:r>
              <a:endParaRPr lang="ko-KR" altLang="ko-KR" sz="14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charset="0"/>
              </a:endParaRPr>
            </a:p>
          </p:txBody>
        </p:sp>
      </p:grpSp>
      <p:grpSp>
        <p:nvGrpSpPr>
          <p:cNvPr id="6" name="그룹 137"/>
          <p:cNvGrpSpPr>
            <a:grpSpLocks/>
          </p:cNvGrpSpPr>
          <p:nvPr/>
        </p:nvGrpSpPr>
        <p:grpSpPr bwMode="auto">
          <a:xfrm>
            <a:off x="5093068" y="2382748"/>
            <a:ext cx="1368151" cy="576064"/>
            <a:chOff x="3178818" y="1643050"/>
            <a:chExt cx="2786082" cy="785818"/>
          </a:xfrm>
          <a:solidFill>
            <a:srgbClr val="E16D25"/>
          </a:solidFill>
        </p:grpSpPr>
        <p:sp>
          <p:nvSpPr>
            <p:cNvPr id="54" name="직사각형 53"/>
            <p:cNvSpPr/>
            <p:nvPr/>
          </p:nvSpPr>
          <p:spPr>
            <a:xfrm>
              <a:off x="3178818" y="1643050"/>
              <a:ext cx="2786082" cy="785818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27000" h="254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400"/>
            </a:p>
          </p:txBody>
        </p:sp>
        <p:sp>
          <p:nvSpPr>
            <p:cNvPr id="55" name="TextBox 141"/>
            <p:cNvSpPr txBox="1">
              <a:spLocks noChangeArrowheads="1"/>
            </p:cNvSpPr>
            <p:nvPr/>
          </p:nvSpPr>
          <p:spPr bwMode="auto">
            <a:xfrm>
              <a:off x="3305436" y="1817675"/>
              <a:ext cx="2532845" cy="41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ko-KR" altLang="en-US" sz="1400" b="1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  <a:cs typeface="Arial" charset="0"/>
                </a:rPr>
                <a:t>콜센터</a:t>
              </a:r>
              <a:endParaRPr lang="ko-KR" altLang="ko-KR" sz="14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charset="0"/>
              </a:endParaRPr>
            </a:p>
          </p:txBody>
        </p:sp>
      </p:grpSp>
      <p:grpSp>
        <p:nvGrpSpPr>
          <p:cNvPr id="7" name="그룹 137"/>
          <p:cNvGrpSpPr>
            <a:grpSpLocks/>
          </p:cNvGrpSpPr>
          <p:nvPr/>
        </p:nvGrpSpPr>
        <p:grpSpPr bwMode="auto">
          <a:xfrm>
            <a:off x="7160094" y="2382748"/>
            <a:ext cx="1368151" cy="576064"/>
            <a:chOff x="3178818" y="1643050"/>
            <a:chExt cx="2786082" cy="785818"/>
          </a:xfrm>
          <a:solidFill>
            <a:srgbClr val="E16D25"/>
          </a:solidFill>
        </p:grpSpPr>
        <p:sp>
          <p:nvSpPr>
            <p:cNvPr id="60" name="직사각형 59"/>
            <p:cNvSpPr/>
            <p:nvPr/>
          </p:nvSpPr>
          <p:spPr>
            <a:xfrm>
              <a:off x="3178818" y="1643050"/>
              <a:ext cx="2786082" cy="785818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27000" h="254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400"/>
            </a:p>
          </p:txBody>
        </p:sp>
        <p:sp>
          <p:nvSpPr>
            <p:cNvPr id="61" name="TextBox 141"/>
            <p:cNvSpPr txBox="1">
              <a:spLocks noChangeArrowheads="1"/>
            </p:cNvSpPr>
            <p:nvPr/>
          </p:nvSpPr>
          <p:spPr bwMode="auto">
            <a:xfrm>
              <a:off x="3305436" y="1817675"/>
              <a:ext cx="2532845" cy="41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ko-KR" altLang="en-US" sz="1400" b="1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  <a:cs typeface="Arial" charset="0"/>
                </a:rPr>
                <a:t>접수</a:t>
              </a:r>
              <a:r>
                <a:rPr lang="en-US" altLang="ko-KR" sz="1400" b="1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  <a:cs typeface="Arial" charset="0"/>
                </a:rPr>
                <a:t>/</a:t>
              </a:r>
              <a:r>
                <a:rPr lang="ko-KR" altLang="en-US" sz="1400" b="1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  <a:cs typeface="Arial" charset="0"/>
                </a:rPr>
                <a:t>출고</a:t>
              </a:r>
              <a:endParaRPr lang="ko-KR" altLang="ko-KR" sz="14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Arial" charset="0"/>
              </a:endParaRPr>
            </a:p>
          </p:txBody>
        </p:sp>
      </p:grpSp>
      <p:grpSp>
        <p:nvGrpSpPr>
          <p:cNvPr id="8" name="그룹 157"/>
          <p:cNvGrpSpPr>
            <a:grpSpLocks/>
          </p:cNvGrpSpPr>
          <p:nvPr/>
        </p:nvGrpSpPr>
        <p:grpSpPr bwMode="auto">
          <a:xfrm>
            <a:off x="2843808" y="3247876"/>
            <a:ext cx="1376619" cy="863064"/>
            <a:chOff x="3178818" y="1643050"/>
            <a:chExt cx="2786082" cy="785818"/>
          </a:xfrm>
          <a:solidFill>
            <a:schemeClr val="bg1">
              <a:lumMod val="65000"/>
            </a:schemeClr>
          </a:solidFill>
        </p:grpSpPr>
        <p:sp>
          <p:nvSpPr>
            <p:cNvPr id="78" name="직사각형 77"/>
            <p:cNvSpPr/>
            <p:nvPr/>
          </p:nvSpPr>
          <p:spPr>
            <a:xfrm>
              <a:off x="3178818" y="1643050"/>
              <a:ext cx="2786082" cy="785818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27000" h="254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2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9" name="TextBox 161"/>
            <p:cNvSpPr txBox="1">
              <a:spLocks noChangeArrowheads="1"/>
            </p:cNvSpPr>
            <p:nvPr/>
          </p:nvSpPr>
          <p:spPr bwMode="auto">
            <a:xfrm>
              <a:off x="3272282" y="1693356"/>
              <a:ext cx="2546884" cy="588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ko-KR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굴림" pitchFamily="50" charset="-127"/>
                  <a:ea typeface="굴림" pitchFamily="50" charset="-127"/>
                  <a:cs typeface="Arial" charset="0"/>
                </a:rPr>
                <a:t>Field</a:t>
              </a:r>
              <a:r>
                <a:rPr lang="ko-KR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굴림" pitchFamily="50" charset="-127"/>
                  <a:ea typeface="굴림" pitchFamily="50" charset="-127"/>
                  <a:cs typeface="Arial" charset="0"/>
                </a:rPr>
                <a:t>장애 처리</a:t>
              </a:r>
              <a:endParaRPr lang="en-US" altLang="ko-KR" sz="1200" b="1">
                <a:solidFill>
                  <a:schemeClr val="tx1">
                    <a:lumMod val="85000"/>
                    <a:lumOff val="15000"/>
                  </a:schemeClr>
                </a:solidFill>
                <a:latin typeface="굴림" pitchFamily="50" charset="-127"/>
                <a:ea typeface="굴림" pitchFamily="50" charset="-127"/>
                <a:cs typeface="Arial" charset="0"/>
              </a:endParaRPr>
            </a:p>
            <a:p>
              <a:pPr>
                <a:defRPr/>
              </a:pPr>
              <a:endParaRPr lang="en-US" altLang="ko-KR" sz="1200" b="1">
                <a:solidFill>
                  <a:schemeClr val="tx1">
                    <a:lumMod val="85000"/>
                    <a:lumOff val="15000"/>
                  </a:schemeClr>
                </a:solidFill>
                <a:latin typeface="굴림" pitchFamily="50" charset="-127"/>
                <a:ea typeface="굴림" pitchFamily="50" charset="-127"/>
                <a:cs typeface="Arial" charset="0"/>
              </a:endParaRPr>
            </a:p>
            <a:p>
              <a:pPr>
                <a:defRPr/>
              </a:pPr>
              <a:r>
                <a:rPr lang="ko-KR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굴림" pitchFamily="50" charset="-127"/>
                  <a:ea typeface="굴림" pitchFamily="50" charset="-127"/>
                  <a:cs typeface="Arial" charset="0"/>
                </a:rPr>
                <a:t>현장  기술상담</a:t>
              </a:r>
              <a:endPara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굴림" pitchFamily="50" charset="-127"/>
                <a:ea typeface="굴림" pitchFamily="50" charset="-127"/>
                <a:cs typeface="Arial" charset="0"/>
              </a:endParaRPr>
            </a:p>
          </p:txBody>
        </p:sp>
      </p:grpSp>
      <p:grpSp>
        <p:nvGrpSpPr>
          <p:cNvPr id="9" name="그룹 157"/>
          <p:cNvGrpSpPr>
            <a:grpSpLocks/>
          </p:cNvGrpSpPr>
          <p:nvPr/>
        </p:nvGrpSpPr>
        <p:grpSpPr bwMode="auto">
          <a:xfrm>
            <a:off x="5076056" y="3247876"/>
            <a:ext cx="1376619" cy="863064"/>
            <a:chOff x="3178818" y="1643050"/>
            <a:chExt cx="2786082" cy="785818"/>
          </a:xfrm>
          <a:solidFill>
            <a:schemeClr val="bg1">
              <a:lumMod val="65000"/>
            </a:schemeClr>
          </a:solidFill>
        </p:grpSpPr>
        <p:sp>
          <p:nvSpPr>
            <p:cNvPr id="81" name="직사각형 80"/>
            <p:cNvSpPr/>
            <p:nvPr/>
          </p:nvSpPr>
          <p:spPr>
            <a:xfrm>
              <a:off x="3178818" y="1643050"/>
              <a:ext cx="2786082" cy="785818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27000" h="254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2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2" name="TextBox 161"/>
            <p:cNvSpPr txBox="1">
              <a:spLocks noChangeArrowheads="1"/>
            </p:cNvSpPr>
            <p:nvPr/>
          </p:nvSpPr>
          <p:spPr bwMode="auto">
            <a:xfrm>
              <a:off x="3272282" y="1693356"/>
              <a:ext cx="2546884" cy="588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굴림" pitchFamily="50" charset="-127"/>
                  <a:ea typeface="굴림" pitchFamily="50" charset="-127"/>
                  <a:cs typeface="Arial" charset="0"/>
                </a:rPr>
                <a:t>기술  상담</a:t>
              </a:r>
              <a:endParaRPr lang="en-US" altLang="ko-KR" sz="1200" b="1">
                <a:solidFill>
                  <a:schemeClr val="tx1">
                    <a:lumMod val="85000"/>
                    <a:lumOff val="15000"/>
                  </a:schemeClr>
                </a:solidFill>
                <a:latin typeface="굴림" pitchFamily="50" charset="-127"/>
                <a:ea typeface="굴림" pitchFamily="50" charset="-127"/>
                <a:cs typeface="Arial" charset="0"/>
              </a:endParaRPr>
            </a:p>
            <a:p>
              <a:pPr>
                <a:defRPr/>
              </a:pPr>
              <a:endParaRPr lang="en-US" altLang="ko-KR" sz="1200" b="1">
                <a:solidFill>
                  <a:schemeClr val="tx1">
                    <a:lumMod val="85000"/>
                    <a:lumOff val="15000"/>
                  </a:schemeClr>
                </a:solidFill>
                <a:latin typeface="굴림" pitchFamily="50" charset="-127"/>
                <a:ea typeface="굴림" pitchFamily="50" charset="-127"/>
                <a:cs typeface="Arial" charset="0"/>
              </a:endParaRPr>
            </a:p>
            <a:p>
              <a:pPr>
                <a:defRPr/>
              </a:pPr>
              <a:r>
                <a:rPr lang="ko-KR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굴림" pitchFamily="50" charset="-127"/>
                  <a:ea typeface="굴림" pitchFamily="50" charset="-127"/>
                  <a:cs typeface="Arial" charset="0"/>
                </a:rPr>
                <a:t>서비스 안내</a:t>
              </a:r>
              <a:endPara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굴림" pitchFamily="50" charset="-127"/>
                <a:ea typeface="굴림" pitchFamily="50" charset="-127"/>
                <a:cs typeface="Arial" charset="0"/>
              </a:endParaRPr>
            </a:p>
          </p:txBody>
        </p:sp>
      </p:grpSp>
      <p:grpSp>
        <p:nvGrpSpPr>
          <p:cNvPr id="10" name="그룹 157"/>
          <p:cNvGrpSpPr>
            <a:grpSpLocks/>
          </p:cNvGrpSpPr>
          <p:nvPr/>
        </p:nvGrpSpPr>
        <p:grpSpPr bwMode="auto">
          <a:xfrm>
            <a:off x="7164288" y="3286016"/>
            <a:ext cx="1376619" cy="863064"/>
            <a:chOff x="3178818" y="1643050"/>
            <a:chExt cx="2786082" cy="785818"/>
          </a:xfrm>
          <a:solidFill>
            <a:schemeClr val="bg1">
              <a:lumMod val="65000"/>
            </a:schemeClr>
          </a:solidFill>
        </p:grpSpPr>
        <p:sp>
          <p:nvSpPr>
            <p:cNvPr id="84" name="직사각형 83"/>
            <p:cNvSpPr/>
            <p:nvPr/>
          </p:nvSpPr>
          <p:spPr>
            <a:xfrm>
              <a:off x="3178818" y="1643050"/>
              <a:ext cx="2786082" cy="785818"/>
            </a:xfrm>
            <a:prstGeom prst="rect">
              <a:avLst/>
            </a:prstGeom>
            <a:grpFill/>
            <a:ln w="1270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27000" h="254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2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5" name="TextBox 161"/>
            <p:cNvSpPr txBox="1">
              <a:spLocks noChangeArrowheads="1"/>
            </p:cNvSpPr>
            <p:nvPr/>
          </p:nvSpPr>
          <p:spPr bwMode="auto">
            <a:xfrm>
              <a:off x="3272282" y="1693356"/>
              <a:ext cx="2546884" cy="588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굴림" pitchFamily="50" charset="-127"/>
                  <a:ea typeface="굴림" pitchFamily="50" charset="-127"/>
                  <a:cs typeface="Arial" charset="0"/>
                </a:rPr>
                <a:t>택배 접수</a:t>
              </a:r>
              <a:r>
                <a:rPr lang="en-US" altLang="ko-KR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굴림" pitchFamily="50" charset="-127"/>
                  <a:ea typeface="굴림" pitchFamily="50" charset="-127"/>
                  <a:cs typeface="Arial" charset="0"/>
                </a:rPr>
                <a:t>/</a:t>
              </a:r>
              <a:r>
                <a:rPr lang="ko-KR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굴림" pitchFamily="50" charset="-127"/>
                  <a:ea typeface="굴림" pitchFamily="50" charset="-127"/>
                  <a:cs typeface="Arial" charset="0"/>
                </a:rPr>
                <a:t>출고</a:t>
              </a:r>
              <a:endParaRPr lang="en-US" altLang="ko-KR" sz="1200" b="1">
                <a:solidFill>
                  <a:schemeClr val="tx1">
                    <a:lumMod val="85000"/>
                    <a:lumOff val="15000"/>
                  </a:schemeClr>
                </a:solidFill>
                <a:latin typeface="굴림" pitchFamily="50" charset="-127"/>
                <a:ea typeface="굴림" pitchFamily="50" charset="-127"/>
                <a:cs typeface="Arial" charset="0"/>
              </a:endParaRPr>
            </a:p>
            <a:p>
              <a:pPr>
                <a:defRPr/>
              </a:pPr>
              <a:endParaRPr lang="en-US" altLang="ko-KR" sz="1200" b="1">
                <a:solidFill>
                  <a:schemeClr val="tx1">
                    <a:lumMod val="85000"/>
                    <a:lumOff val="15000"/>
                  </a:schemeClr>
                </a:solidFill>
                <a:latin typeface="굴림" pitchFamily="50" charset="-127"/>
                <a:ea typeface="굴림" pitchFamily="50" charset="-127"/>
                <a:cs typeface="Arial" charset="0"/>
              </a:endParaRPr>
            </a:p>
            <a:p>
              <a:pPr>
                <a:defRPr/>
              </a:pPr>
              <a:r>
                <a:rPr lang="ko-KR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굴림" pitchFamily="50" charset="-127"/>
                  <a:ea typeface="굴림" pitchFamily="50" charset="-127"/>
                  <a:cs typeface="Arial" charset="0"/>
                </a:rPr>
                <a:t>방문 접수</a:t>
              </a:r>
              <a:r>
                <a:rPr lang="en-US" altLang="ko-KR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굴림" pitchFamily="50" charset="-127"/>
                  <a:ea typeface="굴림" pitchFamily="50" charset="-127"/>
                  <a:cs typeface="Arial" charset="0"/>
                </a:rPr>
                <a:t>/</a:t>
              </a:r>
              <a:r>
                <a:rPr lang="ko-KR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굴림" pitchFamily="50" charset="-127"/>
                  <a:ea typeface="굴림" pitchFamily="50" charset="-127"/>
                  <a:cs typeface="Arial" charset="0"/>
                </a:rPr>
                <a:t>안내</a:t>
              </a:r>
              <a:endPara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굴림" pitchFamily="50" charset="-127"/>
                <a:ea typeface="굴림" pitchFamily="50" charset="-127"/>
                <a:cs typeface="Arial" charset="0"/>
              </a:endParaRPr>
            </a:p>
          </p:txBody>
        </p:sp>
      </p:grpSp>
      <p:cxnSp>
        <p:nvCxnSpPr>
          <p:cNvPr id="88" name="직선 연결선 87"/>
          <p:cNvCxnSpPr/>
          <p:nvPr/>
        </p:nvCxnSpPr>
        <p:spPr>
          <a:xfrm>
            <a:off x="1450975" y="1933575"/>
            <a:ext cx="6361113" cy="0"/>
          </a:xfrm>
          <a:prstGeom prst="line">
            <a:avLst/>
          </a:prstGeom>
          <a:ln w="25400">
            <a:solidFill>
              <a:srgbClr val="35CC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직선 연결선 96"/>
          <p:cNvCxnSpPr/>
          <p:nvPr/>
        </p:nvCxnSpPr>
        <p:spPr>
          <a:xfrm>
            <a:off x="4627563" y="1509713"/>
            <a:ext cx="0" cy="406400"/>
          </a:xfrm>
          <a:prstGeom prst="line">
            <a:avLst/>
          </a:prstGeom>
          <a:ln w="25400">
            <a:solidFill>
              <a:srgbClr val="35CC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2" name="TextBox 98"/>
          <p:cNvSpPr txBox="1">
            <a:spLocks noChangeArrowheads="1"/>
          </p:cNvSpPr>
          <p:nvPr/>
        </p:nvSpPr>
        <p:spPr bwMode="auto">
          <a:xfrm>
            <a:off x="1471613" y="2060575"/>
            <a:ext cx="503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b="1">
                <a:latin typeface="맑은 고딕" pitchFamily="50" charset="-127"/>
                <a:ea typeface="맑은 고딕" pitchFamily="50" charset="-127"/>
              </a:rPr>
              <a:t>8</a:t>
            </a:r>
            <a:r>
              <a:rPr lang="ko-KR" altLang="en-US" sz="1400" b="1">
                <a:latin typeface="맑은 고딕" pitchFamily="50" charset="-127"/>
                <a:ea typeface="맑은 고딕" pitchFamily="50" charset="-127"/>
              </a:rPr>
              <a:t>명</a:t>
            </a:r>
          </a:p>
        </p:txBody>
      </p:sp>
      <p:sp>
        <p:nvSpPr>
          <p:cNvPr id="23573" name="TextBox 99"/>
          <p:cNvSpPr txBox="1">
            <a:spLocks noChangeArrowheads="1"/>
          </p:cNvSpPr>
          <p:nvPr/>
        </p:nvSpPr>
        <p:spPr bwMode="auto">
          <a:xfrm>
            <a:off x="3635375" y="2060575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b="1"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1400" b="1">
                <a:latin typeface="맑은 고딕" pitchFamily="50" charset="-127"/>
                <a:ea typeface="맑은 고딕" pitchFamily="50" charset="-127"/>
              </a:rPr>
              <a:t>명</a:t>
            </a:r>
          </a:p>
        </p:txBody>
      </p:sp>
      <p:sp>
        <p:nvSpPr>
          <p:cNvPr id="23574" name="TextBox 100"/>
          <p:cNvSpPr txBox="1">
            <a:spLocks noChangeArrowheads="1"/>
          </p:cNvSpPr>
          <p:nvPr/>
        </p:nvSpPr>
        <p:spPr bwMode="auto">
          <a:xfrm>
            <a:off x="5795963" y="2060575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b="1"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1400" b="1">
                <a:latin typeface="맑은 고딕" pitchFamily="50" charset="-127"/>
                <a:ea typeface="맑은 고딕" pitchFamily="50" charset="-127"/>
              </a:rPr>
              <a:t>명</a:t>
            </a:r>
          </a:p>
        </p:txBody>
      </p:sp>
      <p:sp>
        <p:nvSpPr>
          <p:cNvPr id="23575" name="TextBox 101"/>
          <p:cNvSpPr txBox="1">
            <a:spLocks noChangeArrowheads="1"/>
          </p:cNvSpPr>
          <p:nvPr/>
        </p:nvSpPr>
        <p:spPr bwMode="auto">
          <a:xfrm>
            <a:off x="7885113" y="2060575"/>
            <a:ext cx="503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b="1"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400" b="1">
                <a:latin typeface="맑은 고딕" pitchFamily="50" charset="-127"/>
                <a:ea typeface="맑은 고딕" pitchFamily="50" charset="-127"/>
              </a:rPr>
              <a:t>명</a:t>
            </a:r>
          </a:p>
        </p:txBody>
      </p:sp>
      <p:sp>
        <p:nvSpPr>
          <p:cNvPr id="23576" name="TextBox 102"/>
          <p:cNvSpPr txBox="1">
            <a:spLocks noChangeArrowheads="1"/>
          </p:cNvSpPr>
          <p:nvPr/>
        </p:nvSpPr>
        <p:spPr bwMode="auto">
          <a:xfrm>
            <a:off x="2708275" y="4149725"/>
            <a:ext cx="2087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 b="1" i="1">
                <a:latin typeface="맑은 고딕" pitchFamily="50" charset="-127"/>
                <a:ea typeface="맑은 고딕" pitchFamily="50" charset="-127"/>
              </a:rPr>
              <a:t>※</a:t>
            </a:r>
            <a:r>
              <a:rPr lang="ko-KR" altLang="en-US" sz="1200" b="1" i="1">
                <a:latin typeface="맑은 고딕" pitchFamily="50" charset="-127"/>
                <a:ea typeface="맑은 고딕" pitchFamily="50" charset="-127"/>
              </a:rPr>
              <a:t>개발팀 기술지원 </a:t>
            </a:r>
            <a:r>
              <a:rPr lang="en-US" altLang="ko-KR" sz="1200" b="1" i="1"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200" b="1" i="1">
                <a:latin typeface="맑은 고딕" pitchFamily="50" charset="-127"/>
                <a:ea typeface="맑은 고딕" pitchFamily="50" charset="-127"/>
              </a:rPr>
              <a:t>명별도</a:t>
            </a:r>
          </a:p>
        </p:txBody>
      </p:sp>
      <p:sp>
        <p:nvSpPr>
          <p:cNvPr id="46" name="직사각형 45"/>
          <p:cNvSpPr/>
          <p:nvPr/>
        </p:nvSpPr>
        <p:spPr>
          <a:xfrm>
            <a:off x="0" y="90488"/>
            <a:ext cx="449103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/>
            </a:pPr>
            <a:r>
              <a:rPr kumimoji="0"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B" panose="02030600000101010101" pitchFamily="18" charset="-127"/>
                <a:ea typeface="HY헤드라인B" panose="02030600000101010101" pitchFamily="18" charset="-127"/>
              </a:rPr>
              <a:t>7. </a:t>
            </a:r>
            <a:r>
              <a:rPr kumimoji="0"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B" panose="02030600000101010101" pitchFamily="18" charset="-127"/>
                <a:ea typeface="HY헤드라인B" panose="02030600000101010101" pitchFamily="18" charset="-127"/>
              </a:rPr>
              <a:t>고객지원 및 </a:t>
            </a:r>
            <a:r>
              <a:rPr kumimoji="0"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B" panose="02030600000101010101" pitchFamily="18" charset="-127"/>
                <a:ea typeface="HY헤드라인B" panose="02030600000101010101" pitchFamily="18" charset="-127"/>
              </a:rPr>
              <a:t>A/S</a:t>
            </a:r>
            <a:endParaRPr kumimoji="0"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HY헤드라인B" panose="02030600000101010101" pitchFamily="18" charset="-127"/>
              <a:ea typeface="HY헤드라인B" panose="02030600000101010101" pitchFamily="18" charset="-127"/>
            </a:endParaRPr>
          </a:p>
        </p:txBody>
      </p:sp>
      <p:sp>
        <p:nvSpPr>
          <p:cNvPr id="23578" name="직사각형 46"/>
          <p:cNvSpPr>
            <a:spLocks noChangeArrowheads="1"/>
          </p:cNvSpPr>
          <p:nvPr/>
        </p:nvSpPr>
        <p:spPr bwMode="auto">
          <a:xfrm>
            <a:off x="5004048" y="138113"/>
            <a:ext cx="39168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7.1 A/S </a:t>
            </a:r>
            <a:r>
              <a:rPr kumimoji="0"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조직구성 및 </a:t>
            </a:r>
            <a:r>
              <a:rPr kumimoji="0"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Call Center</a:t>
            </a:r>
            <a:endParaRPr kumimoji="0" lang="ko-KR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3579" name="슬라이드 번호 개체 틀 2"/>
          <p:cNvSpPr txBox="1">
            <a:spLocks/>
          </p:cNvSpPr>
          <p:nvPr/>
        </p:nvSpPr>
        <p:spPr bwMode="auto">
          <a:xfrm>
            <a:off x="6732588" y="64531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596D627-368F-471D-8090-B3021158D503}" type="slidenum">
              <a:rPr lang="en-US" altLang="ko-KR" sz="1400">
                <a:latin typeface="나눔고딕" pitchFamily="50" charset="-127"/>
                <a:ea typeface="나눔고딕" pitchFamily="50" charset="-127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en-US" altLang="ko-KR" sz="1400"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78770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직사각형 2"/>
          <p:cNvSpPr>
            <a:spLocks noChangeArrowheads="1"/>
          </p:cNvSpPr>
          <p:nvPr/>
        </p:nvSpPr>
        <p:spPr bwMode="auto">
          <a:xfrm>
            <a:off x="395288" y="692150"/>
            <a:ext cx="82804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굴림" charset="-127"/>
              <a:buAutoNum type="arabicParenR" startAt="3"/>
            </a:pPr>
            <a:r>
              <a:rPr lang="ko-KR" altLang="en-US" sz="1600" b="1">
                <a:latin typeface="나눔고딕" pitchFamily="50" charset="-127"/>
                <a:ea typeface="나눔고딕" pitchFamily="50" charset="-127"/>
              </a:rPr>
              <a:t>현장지원</a:t>
            </a:r>
            <a:r>
              <a:rPr lang="en-US" altLang="ko-KR" sz="1600" b="1">
                <a:latin typeface="나눔고딕" pitchFamily="50" charset="-127"/>
                <a:ea typeface="나눔고딕" pitchFamily="50" charset="-127"/>
              </a:rPr>
              <a:t>: </a:t>
            </a:r>
          </a:p>
          <a:p>
            <a:pPr lvl="2" eaLnBrk="1" hangingPunct="1">
              <a:lnSpc>
                <a:spcPct val="150000"/>
              </a:lnSpc>
              <a:spcBef>
                <a:spcPct val="0"/>
              </a:spcBef>
              <a:buFont typeface="굴림" charset="-127"/>
              <a:buAutoNum type="circleNumDbPlain"/>
            </a:pPr>
            <a:r>
              <a:rPr lang="ko-KR" altLang="en-US" sz="1600">
                <a:latin typeface="나눔고딕" pitchFamily="50" charset="-127"/>
                <a:ea typeface="나눔고딕" pitchFamily="50" charset="-127"/>
              </a:rPr>
              <a:t>확인되지않은 장애 상황 전국 긴급 현장지원</a:t>
            </a:r>
            <a:r>
              <a:rPr lang="en-US" altLang="ko-KR" sz="160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600">
                <a:latin typeface="나눔고딕" pitchFamily="50" charset="-127"/>
                <a:ea typeface="나눔고딕" pitchFamily="50" charset="-127"/>
              </a:rPr>
              <a:t>서울</a:t>
            </a:r>
            <a:r>
              <a:rPr lang="en-US" altLang="ko-KR" sz="1600"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600">
                <a:latin typeface="나눔고딕" pitchFamily="50" charset="-127"/>
                <a:ea typeface="나눔고딕" pitchFamily="50" charset="-127"/>
              </a:rPr>
              <a:t>경기</a:t>
            </a:r>
            <a:r>
              <a:rPr lang="en-US" altLang="ko-KR" sz="1600">
                <a:latin typeface="나눔고딕" pitchFamily="50" charset="-127"/>
                <a:ea typeface="나눔고딕" pitchFamily="50" charset="-127"/>
              </a:rPr>
              <a:t>:</a:t>
            </a:r>
            <a:r>
              <a:rPr lang="ko-KR" altLang="en-US" sz="1600">
                <a:latin typeface="나눔고딕" pitchFamily="50" charset="-127"/>
                <a:ea typeface="나눔고딕" pitchFamily="50" charset="-127"/>
              </a:rPr>
              <a:t> 당일</a:t>
            </a:r>
            <a:r>
              <a:rPr lang="en-US" altLang="ko-KR" sz="160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600">
                <a:latin typeface="나눔고딕" pitchFamily="50" charset="-127"/>
                <a:ea typeface="나눔고딕" pitchFamily="50" charset="-127"/>
              </a:rPr>
              <a:t>지방</a:t>
            </a:r>
            <a:r>
              <a:rPr lang="en-US" altLang="ko-KR" sz="1600">
                <a:latin typeface="나눔고딕" pitchFamily="50" charset="-127"/>
                <a:ea typeface="나눔고딕" pitchFamily="50" charset="-127"/>
              </a:rPr>
              <a:t>: 3</a:t>
            </a:r>
            <a:r>
              <a:rPr lang="ko-KR" altLang="en-US" sz="1600">
                <a:latin typeface="나눔고딕" pitchFamily="50" charset="-127"/>
                <a:ea typeface="나눔고딕" pitchFamily="50" charset="-127"/>
              </a:rPr>
              <a:t>일 이내</a:t>
            </a:r>
            <a:r>
              <a:rPr lang="en-US" altLang="ko-KR" sz="1600"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 lvl="2" eaLnBrk="1" hangingPunct="1">
              <a:lnSpc>
                <a:spcPct val="150000"/>
              </a:lnSpc>
              <a:spcBef>
                <a:spcPct val="0"/>
              </a:spcBef>
              <a:buFont typeface="굴림" charset="-127"/>
              <a:buAutoNum type="circleNumDbPlain"/>
            </a:pPr>
            <a:r>
              <a:rPr lang="ko-KR" altLang="en-US" sz="1600">
                <a:latin typeface="나눔고딕" pitchFamily="50" charset="-127"/>
                <a:ea typeface="나눔고딕" pitchFamily="50" charset="-127"/>
              </a:rPr>
              <a:t>제조사 불량</a:t>
            </a:r>
            <a:endParaRPr lang="en-US" altLang="ko-KR" sz="1600">
              <a:latin typeface="나눔고딕" pitchFamily="50" charset="-127"/>
              <a:ea typeface="나눔고딕" pitchFamily="50" charset="-127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굴림" charset="-127"/>
              <a:buAutoNum type="arabicParenR" startAt="4"/>
            </a:pPr>
            <a:r>
              <a:rPr lang="en-US" altLang="ko-KR" sz="1600" b="1">
                <a:latin typeface="나눔고딕" pitchFamily="50" charset="-127"/>
                <a:ea typeface="나눔고딕" pitchFamily="50" charset="-127"/>
              </a:rPr>
              <a:t>A/S </a:t>
            </a:r>
            <a:r>
              <a:rPr lang="ko-KR" altLang="en-US" sz="1600" b="1">
                <a:latin typeface="나눔고딕" pitchFamily="50" charset="-127"/>
                <a:ea typeface="나눔고딕" pitchFamily="50" charset="-127"/>
              </a:rPr>
              <a:t>유상수리 단가 표</a:t>
            </a:r>
            <a:r>
              <a:rPr lang="en-US" altLang="ko-KR" sz="1600" b="1">
                <a:latin typeface="나눔고딕" pitchFamily="50" charset="-127"/>
                <a:ea typeface="나눔고딕" pitchFamily="50" charset="-127"/>
              </a:rPr>
              <a:t>: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ko-KR" sz="1600" b="1">
              <a:latin typeface="나눔고딕" pitchFamily="50" charset="-127"/>
              <a:ea typeface="나눔고딕" pitchFamily="50" charset="-127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ko-KR" sz="1600" b="1">
              <a:latin typeface="나눔고딕" pitchFamily="50" charset="-127"/>
              <a:ea typeface="나눔고딕" pitchFamily="50" charset="-127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ko-KR" sz="1600" b="1">
              <a:latin typeface="나눔고딕" pitchFamily="50" charset="-127"/>
              <a:ea typeface="나눔고딕" pitchFamily="50" charset="-127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ko-KR" sz="1600" b="1">
              <a:latin typeface="나눔고딕" pitchFamily="50" charset="-127"/>
              <a:ea typeface="나눔고딕" pitchFamily="50" charset="-127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ko-KR" sz="1600" b="1">
              <a:latin typeface="나눔고딕" pitchFamily="50" charset="-127"/>
              <a:ea typeface="나눔고딕" pitchFamily="50" charset="-127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ko-KR" sz="1600" b="1">
              <a:latin typeface="나눔고딕" pitchFamily="50" charset="-127"/>
              <a:ea typeface="나눔고딕" pitchFamily="50" charset="-127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ko-KR" sz="1600" b="1">
              <a:latin typeface="나눔고딕" pitchFamily="50" charset="-127"/>
              <a:ea typeface="나눔고딕" pitchFamily="50" charset="-127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ko-KR" sz="1600" b="1">
              <a:latin typeface="나눔고딕" pitchFamily="50" charset="-127"/>
              <a:ea typeface="나눔고딕" pitchFamily="50" charset="-127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굴림" charset="-127"/>
              <a:buAutoNum type="arabicParenR" startAt="5"/>
            </a:pPr>
            <a:r>
              <a:rPr lang="en-US" altLang="ko-KR" sz="1600" b="1">
                <a:latin typeface="나눔고딕" pitchFamily="50" charset="-127"/>
                <a:ea typeface="나눔고딕" pitchFamily="50" charset="-127"/>
              </a:rPr>
              <a:t>A/S </a:t>
            </a:r>
            <a:r>
              <a:rPr lang="ko-KR" altLang="en-US" sz="1600" b="1">
                <a:latin typeface="나눔고딕" pitchFamily="50" charset="-127"/>
                <a:ea typeface="나눔고딕" pitchFamily="50" charset="-127"/>
              </a:rPr>
              <a:t>처리기간</a:t>
            </a:r>
            <a:r>
              <a:rPr lang="en-US" altLang="ko-KR" sz="1600" b="1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1600" b="1">
                <a:latin typeface="나눔고딕" pitchFamily="50" charset="-127"/>
                <a:ea typeface="나눔고딕" pitchFamily="50" charset="-127"/>
              </a:rPr>
              <a:t>접수 후 당일수리</a:t>
            </a:r>
            <a:r>
              <a:rPr lang="en-US" altLang="ko-KR" sz="1600" b="1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600" b="1">
                <a:latin typeface="나눔고딕" pitchFamily="50" charset="-127"/>
                <a:ea typeface="나눔고딕" pitchFamily="50" charset="-127"/>
              </a:rPr>
              <a:t>오전 접수시</a:t>
            </a:r>
            <a:r>
              <a:rPr lang="en-US" altLang="ko-KR" sz="1600" b="1">
                <a:latin typeface="나눔고딕" pitchFamily="50" charset="-127"/>
                <a:ea typeface="나눔고딕" pitchFamily="50" charset="-127"/>
              </a:rPr>
              <a:t>)/</a:t>
            </a:r>
            <a:r>
              <a:rPr lang="ko-KR" altLang="en-US" sz="1600" b="1">
                <a:latin typeface="나눔고딕" pitchFamily="50" charset="-127"/>
                <a:ea typeface="나눔고딕" pitchFamily="50" charset="-127"/>
              </a:rPr>
              <a:t>발송 원칙</a:t>
            </a:r>
            <a:endParaRPr lang="en-US" altLang="ko-KR" sz="1600" b="1">
              <a:latin typeface="나눔고딕" pitchFamily="50" charset="-127"/>
              <a:ea typeface="나눔고딕" pitchFamily="50" charset="-127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굴림" charset="-127"/>
              <a:buAutoNum type="arabicParenR" startAt="5"/>
            </a:pPr>
            <a:r>
              <a:rPr lang="ko-KR" altLang="en-US" sz="1600" b="1">
                <a:latin typeface="나눔고딕" pitchFamily="50" charset="-127"/>
                <a:ea typeface="나눔고딕" pitchFamily="50" charset="-127"/>
              </a:rPr>
              <a:t>하자보증기간 내 제조사 문제 이거나 원인불명의 경우 수리비</a:t>
            </a:r>
            <a:r>
              <a:rPr lang="en-US" altLang="ko-KR" sz="1600" b="1"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600" b="1">
                <a:latin typeface="나눔고딕" pitchFamily="50" charset="-127"/>
                <a:ea typeface="나눔고딕" pitchFamily="50" charset="-127"/>
              </a:rPr>
              <a:t>운송비 제조사 부담</a:t>
            </a:r>
            <a:endParaRPr lang="en-US" altLang="ko-KR" sz="1600" b="1">
              <a:latin typeface="나눔고딕" pitchFamily="50" charset="-127"/>
              <a:ea typeface="나눔고딕" pitchFamily="50" charset="-127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굴림" charset="-127"/>
              <a:buAutoNum type="arabicParenR" startAt="5"/>
            </a:pPr>
            <a:r>
              <a:rPr lang="en-US" altLang="ko-KR" sz="1600" b="1">
                <a:latin typeface="나눔고딕" pitchFamily="50" charset="-127"/>
                <a:ea typeface="나눔고딕" pitchFamily="50" charset="-127"/>
              </a:rPr>
              <a:t>A/S </a:t>
            </a:r>
            <a:r>
              <a:rPr lang="ko-KR" altLang="en-US" sz="1600" b="1">
                <a:latin typeface="나눔고딕" pitchFamily="50" charset="-127"/>
                <a:ea typeface="나눔고딕" pitchFamily="50" charset="-127"/>
              </a:rPr>
              <a:t>처리 이력관리</a:t>
            </a:r>
            <a:r>
              <a:rPr lang="en-US" altLang="ko-KR" sz="1600" b="1">
                <a:latin typeface="나눔고딕" pitchFamily="50" charset="-127"/>
                <a:ea typeface="나눔고딕" pitchFamily="50" charset="-127"/>
              </a:rPr>
              <a:t>: A/S </a:t>
            </a:r>
            <a:r>
              <a:rPr lang="ko-KR" altLang="en-US" sz="1600" b="1">
                <a:latin typeface="나눔고딕" pitchFamily="50" charset="-127"/>
                <a:ea typeface="나눔고딕" pitchFamily="50" charset="-127"/>
              </a:rPr>
              <a:t>관리 운영프로그램</a:t>
            </a:r>
            <a:r>
              <a:rPr lang="en-US" altLang="ko-KR" sz="1600" b="1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b="1">
                <a:latin typeface="나눔고딕" pitchFamily="50" charset="-127"/>
                <a:ea typeface="나눔고딕" pitchFamily="50" charset="-127"/>
              </a:rPr>
              <a:t>도입</a:t>
            </a:r>
            <a:r>
              <a:rPr lang="en-US" altLang="ko-KR" sz="1600" b="1"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600" b="1">
                <a:latin typeface="나눔고딕" pitchFamily="50" charset="-127"/>
                <a:ea typeface="나눔고딕" pitchFamily="50" charset="-127"/>
              </a:rPr>
              <a:t>운영</a:t>
            </a:r>
            <a:r>
              <a:rPr lang="en-US" altLang="ko-KR" sz="1600" b="1">
                <a:latin typeface="나눔고딕" pitchFamily="50" charset="-127"/>
                <a:ea typeface="나눔고딕" pitchFamily="50" charset="-127"/>
              </a:rPr>
              <a:t>  </a:t>
            </a:r>
            <a:endParaRPr lang="en-US" altLang="ko-KR" sz="1600"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0" y="549275"/>
            <a:ext cx="9144000" cy="0"/>
          </a:xfrm>
          <a:prstGeom prst="line">
            <a:avLst/>
          </a:prstGeom>
          <a:ln w="28575">
            <a:solidFill>
              <a:srgbClr val="D82E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1284288" y="2233613"/>
          <a:ext cx="6888162" cy="28511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157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21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02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639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latin typeface="나눔고딕" pitchFamily="50" charset="-127"/>
                          <a:ea typeface="나눔고딕" pitchFamily="50" charset="-127"/>
                        </a:rPr>
                        <a:t>항  목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>
                          <a:latin typeface="나눔고딕" pitchFamily="50" charset="-127"/>
                          <a:ea typeface="나눔고딕" pitchFamily="50" charset="-127"/>
                        </a:rPr>
                        <a:t>단  가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>
                          <a:latin typeface="나눔고딕" pitchFamily="50" charset="-127"/>
                          <a:ea typeface="나눔고딕" pitchFamily="50" charset="-127"/>
                        </a:rPr>
                        <a:t>비  고</a:t>
                      </a:r>
                    </a:p>
                  </a:txBody>
                  <a:tcPr marL="91441" marR="91441" marT="45713" marB="45713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639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>
                          <a:latin typeface="나눔고딕" pitchFamily="50" charset="-127"/>
                          <a:ea typeface="나눔고딕" pitchFamily="50" charset="-127"/>
                        </a:rPr>
                        <a:t>MAIN</a:t>
                      </a:r>
                      <a:r>
                        <a:rPr lang="en-US" altLang="ko-KR" sz="1600" baseline="0">
                          <a:latin typeface="나눔고딕" pitchFamily="50" charset="-127"/>
                          <a:ea typeface="나눔고딕" pitchFamily="50" charset="-127"/>
                        </a:rPr>
                        <a:t> BOARD </a:t>
                      </a:r>
                      <a:r>
                        <a:rPr lang="ko-KR" altLang="en-US" sz="1600" baseline="0">
                          <a:latin typeface="나눔고딕" pitchFamily="50" charset="-127"/>
                          <a:ea typeface="나눔고딕" pitchFamily="50" charset="-127"/>
                        </a:rPr>
                        <a:t>교체</a:t>
                      </a:r>
                      <a:endParaRPr lang="ko-KR" altLang="en-US" sz="160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나눔고딕" pitchFamily="50" charset="-127"/>
                          <a:ea typeface="나눔고딕" pitchFamily="50" charset="-127"/>
                        </a:rPr>
                        <a:t>\60,000</a:t>
                      </a:r>
                      <a:endParaRPr lang="ko-KR" altLang="en-US" sz="160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1441" marR="91441" marT="45713" marB="4571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639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>
                          <a:latin typeface="나눔고딕" pitchFamily="50" charset="-127"/>
                          <a:ea typeface="나눔고딕" pitchFamily="50" charset="-127"/>
                        </a:rPr>
                        <a:t>LTE MODEM MODULE </a:t>
                      </a:r>
                      <a:r>
                        <a:rPr lang="ko-KR" altLang="en-US" sz="1600">
                          <a:latin typeface="나눔고딕" pitchFamily="50" charset="-127"/>
                          <a:ea typeface="나눔고딕" pitchFamily="50" charset="-127"/>
                        </a:rPr>
                        <a:t>교체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나눔고딕" pitchFamily="50" charset="-127"/>
                          <a:ea typeface="나눔고딕" pitchFamily="50" charset="-127"/>
                        </a:rPr>
                        <a:t>\30,000</a:t>
                      </a:r>
                      <a:endParaRPr lang="ko-KR" altLang="en-US" sz="160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>
                          <a:latin typeface="나눔고딕" pitchFamily="50" charset="-127"/>
                          <a:ea typeface="나눔고딕" pitchFamily="50" charset="-127"/>
                        </a:rPr>
                        <a:t>고객과실 적용</a:t>
                      </a:r>
                    </a:p>
                  </a:txBody>
                  <a:tcPr marL="91441" marR="91441" marT="45713" marB="45713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639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>
                          <a:latin typeface="나눔고딕" pitchFamily="50" charset="-127"/>
                          <a:ea typeface="나눔고딕" pitchFamily="50" charset="-127"/>
                        </a:rPr>
                        <a:t>CPU</a:t>
                      </a:r>
                      <a:r>
                        <a:rPr lang="en-US" altLang="ko-KR" sz="1600" baseline="0">
                          <a:latin typeface="나눔고딕" pitchFamily="50" charset="-127"/>
                          <a:ea typeface="나눔고딕" pitchFamily="50" charset="-127"/>
                        </a:rPr>
                        <a:t> </a:t>
                      </a:r>
                      <a:r>
                        <a:rPr lang="ko-KR" altLang="en-US" sz="1600" baseline="0">
                          <a:latin typeface="나눔고딕" pitchFamily="50" charset="-127"/>
                          <a:ea typeface="나눔고딕" pitchFamily="50" charset="-127"/>
                        </a:rPr>
                        <a:t>교체</a:t>
                      </a:r>
                      <a:endParaRPr lang="ko-KR" altLang="en-US" sz="160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나눔고딕" pitchFamily="50" charset="-127"/>
                          <a:ea typeface="나눔고딕" pitchFamily="50" charset="-127"/>
                        </a:rPr>
                        <a:t>\30,000</a:t>
                      </a:r>
                      <a:endParaRPr lang="ko-KR" altLang="en-US" sz="160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1441" marR="91441" marT="45713" marB="45713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639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>
                          <a:latin typeface="나눔고딕" pitchFamily="50" charset="-127"/>
                          <a:ea typeface="나눔고딕" pitchFamily="50" charset="-127"/>
                        </a:rPr>
                        <a:t>MEMORY(SD/FLASH) </a:t>
                      </a:r>
                      <a:r>
                        <a:rPr lang="ko-KR" altLang="en-US" sz="1600">
                          <a:latin typeface="나눔고딕" pitchFamily="50" charset="-127"/>
                          <a:ea typeface="나눔고딕" pitchFamily="50" charset="-127"/>
                        </a:rPr>
                        <a:t>교체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나눔고딕" pitchFamily="50" charset="-127"/>
                          <a:ea typeface="나눔고딕" pitchFamily="50" charset="-127"/>
                        </a:rPr>
                        <a:t>\20,000</a:t>
                      </a:r>
                      <a:endParaRPr lang="ko-KR" altLang="en-US" sz="160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1441" marR="91441" marT="45713" marB="45713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639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>
                          <a:latin typeface="나눔고딕" pitchFamily="50" charset="-127"/>
                          <a:ea typeface="나눔고딕" pitchFamily="50" charset="-127"/>
                        </a:rPr>
                        <a:t>ADAPTER </a:t>
                      </a:r>
                      <a:r>
                        <a:rPr lang="ko-KR" altLang="en-US" sz="1600">
                          <a:latin typeface="나눔고딕" pitchFamily="50" charset="-127"/>
                          <a:ea typeface="나눔고딕" pitchFamily="50" charset="-127"/>
                        </a:rPr>
                        <a:t>교체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나눔고딕" pitchFamily="50" charset="-127"/>
                          <a:ea typeface="나눔고딕" pitchFamily="50" charset="-127"/>
                        </a:rPr>
                        <a:t>\10,000</a:t>
                      </a:r>
                      <a:endParaRPr lang="ko-KR" altLang="en-US" sz="160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1441" marR="91441" marT="45713" marB="45713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639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>
                          <a:latin typeface="나눔고딕" pitchFamily="50" charset="-127"/>
                          <a:ea typeface="나눔고딕" pitchFamily="50" charset="-127"/>
                        </a:rPr>
                        <a:t>O/S</a:t>
                      </a:r>
                      <a:r>
                        <a:rPr lang="en-US" altLang="ko-KR" sz="1600" baseline="0">
                          <a:latin typeface="나눔고딕" pitchFamily="50" charset="-127"/>
                          <a:ea typeface="나눔고딕" pitchFamily="50" charset="-127"/>
                        </a:rPr>
                        <a:t> UPGRADE</a:t>
                      </a:r>
                      <a:endParaRPr lang="ko-KR" altLang="en-US" sz="160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>
                          <a:latin typeface="나눔고딕" pitchFamily="50" charset="-127"/>
                          <a:ea typeface="나눔고딕" pitchFamily="50" charset="-127"/>
                        </a:rPr>
                        <a:t>무료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1441" marR="91441" marT="45713" marB="45713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639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>
                          <a:latin typeface="나눔고딕" pitchFamily="50" charset="-127"/>
                          <a:ea typeface="나눔고딕" pitchFamily="50" charset="-127"/>
                        </a:rPr>
                        <a:t>기타 저가자재 교체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나눔고딕" pitchFamily="50" charset="-127"/>
                          <a:ea typeface="나눔고딕" pitchFamily="50" charset="-127"/>
                        </a:rPr>
                        <a:t>\15,000</a:t>
                      </a:r>
                      <a:endParaRPr lang="ko-KR" altLang="en-US" sz="160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1441" marR="91441" marT="45713" marB="45713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4619" name="TextBox 7"/>
          <p:cNvSpPr txBox="1">
            <a:spLocks noChangeArrowheads="1"/>
          </p:cNvSpPr>
          <p:nvPr/>
        </p:nvSpPr>
        <p:spPr bwMode="auto">
          <a:xfrm>
            <a:off x="7092950" y="1916113"/>
            <a:ext cx="1223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400" b="1">
                <a:latin typeface="맑은 고딕" pitchFamily="50" charset="-127"/>
                <a:ea typeface="맑은 고딕" pitchFamily="50" charset="-127"/>
              </a:rPr>
              <a:t>[VAT</a:t>
            </a:r>
            <a:r>
              <a:rPr lang="ko-KR" altLang="en-US" sz="1400" b="1">
                <a:latin typeface="맑은 고딕" pitchFamily="50" charset="-127"/>
                <a:ea typeface="맑은 고딕" pitchFamily="50" charset="-127"/>
              </a:rPr>
              <a:t>포함</a:t>
            </a:r>
            <a:r>
              <a:rPr lang="en-US" altLang="ko-KR" sz="1400" b="1">
                <a:latin typeface="맑은 고딕" pitchFamily="50" charset="-127"/>
                <a:ea typeface="맑은 고딕" pitchFamily="50" charset="-127"/>
              </a:rPr>
              <a:t>]</a:t>
            </a:r>
            <a:endParaRPr lang="ko-KR" altLang="en-US" sz="1400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0" y="90488"/>
            <a:ext cx="449103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/>
            </a:pPr>
            <a:r>
              <a:rPr kumimoji="0"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B" panose="02030600000101010101" pitchFamily="18" charset="-127"/>
                <a:ea typeface="HY헤드라인B" panose="02030600000101010101" pitchFamily="18" charset="-127"/>
              </a:rPr>
              <a:t>7. </a:t>
            </a:r>
            <a:r>
              <a:rPr kumimoji="0"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B" panose="02030600000101010101" pitchFamily="18" charset="-127"/>
                <a:ea typeface="HY헤드라인B" panose="02030600000101010101" pitchFamily="18" charset="-127"/>
              </a:rPr>
              <a:t>고객지원 및 </a:t>
            </a:r>
            <a:r>
              <a:rPr kumimoji="0"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B" panose="02030600000101010101" pitchFamily="18" charset="-127"/>
                <a:ea typeface="HY헤드라인B" panose="02030600000101010101" pitchFamily="18" charset="-127"/>
              </a:rPr>
              <a:t>A/S</a:t>
            </a:r>
            <a:endParaRPr kumimoji="0"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HY헤드라인B" panose="02030600000101010101" pitchFamily="18" charset="-127"/>
              <a:ea typeface="HY헤드라인B" panose="02030600000101010101" pitchFamily="18" charset="-127"/>
            </a:endParaRPr>
          </a:p>
        </p:txBody>
      </p:sp>
      <p:sp>
        <p:nvSpPr>
          <p:cNvPr id="24621" name="직사각형 8"/>
          <p:cNvSpPr>
            <a:spLocks noChangeArrowheads="1"/>
          </p:cNvSpPr>
          <p:nvPr/>
        </p:nvSpPr>
        <p:spPr bwMode="auto">
          <a:xfrm>
            <a:off x="4427984" y="161926"/>
            <a:ext cx="44624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7.2 </a:t>
            </a:r>
            <a:r>
              <a:rPr kumimoji="0"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현장지원</a:t>
            </a:r>
            <a:r>
              <a:rPr kumimoji="0"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kumimoji="0"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유상수리 단가</a:t>
            </a:r>
            <a:r>
              <a:rPr kumimoji="0"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kumimoji="0"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운영체재</a:t>
            </a:r>
          </a:p>
        </p:txBody>
      </p:sp>
      <p:sp>
        <p:nvSpPr>
          <p:cNvPr id="24622" name="슬라이드 번호 개체 틀 2"/>
          <p:cNvSpPr txBox="1">
            <a:spLocks/>
          </p:cNvSpPr>
          <p:nvPr/>
        </p:nvSpPr>
        <p:spPr bwMode="auto">
          <a:xfrm>
            <a:off x="6732588" y="64531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7C9DD42-2EC5-44AF-BA42-EBCBEAD24A6C}" type="slidenum">
              <a:rPr lang="en-US" altLang="ko-KR" sz="1400">
                <a:latin typeface="나눔고딕" pitchFamily="50" charset="-127"/>
                <a:ea typeface="나눔고딕" pitchFamily="50" charset="-127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en-US" altLang="ko-KR" sz="1400"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7170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9"/>
          <p:cNvSpPr txBox="1">
            <a:spLocks noChangeArrowheads="1"/>
          </p:cNvSpPr>
          <p:nvPr/>
        </p:nvSpPr>
        <p:spPr bwMode="auto">
          <a:xfrm>
            <a:off x="4445000" y="152401"/>
            <a:ext cx="45751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7.3 LTE Router </a:t>
            </a:r>
            <a:r>
              <a:rPr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유지보수 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Process</a:t>
            </a:r>
          </a:p>
        </p:txBody>
      </p:sp>
      <p:sp>
        <p:nvSpPr>
          <p:cNvPr id="26627" name="AutoShape 56"/>
          <p:cNvSpPr>
            <a:spLocks noChangeArrowheads="1"/>
          </p:cNvSpPr>
          <p:nvPr/>
        </p:nvSpPr>
        <p:spPr bwMode="auto">
          <a:xfrm>
            <a:off x="206375" y="765175"/>
            <a:ext cx="8758238" cy="1249363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>
            <a:noFill/>
          </a:ln>
          <a:effectLst>
            <a:outerShdw dist="71842" dir="2700000" algn="ctr" rotWithShape="0">
              <a:srgbClr val="B2B2B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marL="171450" indent="-171450" defTabSz="601663" eaLnBrk="0" hangingPunct="0">
              <a:spcBef>
                <a:spcPct val="20000"/>
              </a:spcBef>
              <a:buChar char="•"/>
              <a:tabLst>
                <a:tab pos="220663" algn="l"/>
                <a:tab pos="511175" algn="l"/>
                <a:tab pos="852488" algn="l"/>
              </a:tabLst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defTabSz="601663" eaLnBrk="0" hangingPunct="0">
              <a:spcBef>
                <a:spcPct val="20000"/>
              </a:spcBef>
              <a:buChar char="–"/>
              <a:tabLst>
                <a:tab pos="220663" algn="l"/>
                <a:tab pos="511175" algn="l"/>
                <a:tab pos="852488" algn="l"/>
              </a:tabLst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defTabSz="601663" eaLnBrk="0" hangingPunct="0">
              <a:spcBef>
                <a:spcPct val="20000"/>
              </a:spcBef>
              <a:buChar char="•"/>
              <a:tabLst>
                <a:tab pos="220663" algn="l"/>
                <a:tab pos="511175" algn="l"/>
                <a:tab pos="852488" algn="l"/>
              </a:tabLst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defTabSz="601663" eaLnBrk="0" hangingPunct="0">
              <a:spcBef>
                <a:spcPct val="20000"/>
              </a:spcBef>
              <a:buChar char="–"/>
              <a:tabLst>
                <a:tab pos="220663" algn="l"/>
                <a:tab pos="511175" algn="l"/>
                <a:tab pos="852488" algn="l"/>
              </a:tabLst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defTabSz="601663" eaLnBrk="0" hangingPunct="0">
              <a:spcBef>
                <a:spcPct val="20000"/>
              </a:spcBef>
              <a:buChar char="»"/>
              <a:tabLst>
                <a:tab pos="220663" algn="l"/>
                <a:tab pos="511175" algn="l"/>
                <a:tab pos="852488" algn="l"/>
              </a:tabLst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defTabSz="601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0663" algn="l"/>
                <a:tab pos="511175" algn="l"/>
                <a:tab pos="852488" algn="l"/>
              </a:tabLst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defTabSz="601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0663" algn="l"/>
                <a:tab pos="511175" algn="l"/>
                <a:tab pos="852488" algn="l"/>
              </a:tabLst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defTabSz="601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0663" algn="l"/>
                <a:tab pos="511175" algn="l"/>
                <a:tab pos="852488" algn="l"/>
              </a:tabLst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defTabSz="601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0663" algn="l"/>
                <a:tab pos="511175" algn="l"/>
                <a:tab pos="852488" algn="l"/>
              </a:tabLst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altLang="ko-KR" sz="1200" b="1">
                <a:solidFill>
                  <a:srgbClr val="0033CC"/>
                </a:solidFill>
                <a:latin typeface="나눔고딕" pitchFamily="50" charset="-127"/>
                <a:ea typeface="나눔고딕" pitchFamily="50" charset="-127"/>
              </a:rPr>
              <a:t>Call Center </a:t>
            </a:r>
            <a:r>
              <a:rPr lang="ko-KR" altLang="en-US" sz="1200" b="1">
                <a:solidFill>
                  <a:srgbClr val="0033CC"/>
                </a:solidFill>
                <a:latin typeface="나눔고딕" pitchFamily="50" charset="-127"/>
                <a:ea typeface="나눔고딕" pitchFamily="50" charset="-127"/>
              </a:rPr>
              <a:t>운영</a:t>
            </a:r>
            <a:r>
              <a:rPr lang="en-US" altLang="ko-KR" sz="1200" b="1">
                <a:solidFill>
                  <a:srgbClr val="0033CC"/>
                </a:solidFill>
                <a:latin typeface="나눔고딕" pitchFamily="50" charset="-127"/>
                <a:ea typeface="나눔고딕" pitchFamily="50" charset="-127"/>
              </a:rPr>
              <a:t>(4</a:t>
            </a:r>
            <a:r>
              <a:rPr lang="ko-KR" altLang="en-US" sz="1200" b="1">
                <a:solidFill>
                  <a:srgbClr val="0033CC"/>
                </a:solidFill>
                <a:latin typeface="나눔고딕" pitchFamily="50" charset="-127"/>
                <a:ea typeface="나눔고딕" pitchFamily="50" charset="-127"/>
              </a:rPr>
              <a:t>명</a:t>
            </a:r>
            <a:r>
              <a:rPr lang="en-US" altLang="ko-KR" sz="1200" b="1">
                <a:solidFill>
                  <a:srgbClr val="0033CC"/>
                </a:solidFill>
                <a:latin typeface="나눔고딕" pitchFamily="50" charset="-127"/>
                <a:ea typeface="나눔고딕" pitchFamily="50" charset="-127"/>
              </a:rPr>
              <a:t>): </a:t>
            </a:r>
            <a:r>
              <a:rPr kumimoji="0" lang="en-US" altLang="ko-KR" sz="1200" b="1">
                <a:solidFill>
                  <a:srgbClr val="0033CC"/>
                </a:solidFill>
                <a:latin typeface="나눔고딕" pitchFamily="50" charset="-127"/>
                <a:ea typeface="나눔고딕" pitchFamily="50" charset="-127"/>
                <a:cs typeface="Arial" charset="0"/>
              </a:rPr>
              <a:t>1644-9719</a:t>
            </a:r>
            <a:endParaRPr lang="en-US" altLang="ko-KR" sz="1200" b="1">
              <a:solidFill>
                <a:srgbClr val="0033CC"/>
              </a:solidFill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ko-KR" altLang="en-US" sz="12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고객지원 현장출동</a:t>
            </a:r>
            <a:r>
              <a:rPr lang="en-US" altLang="ko-KR" sz="12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2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장애대응</a:t>
            </a:r>
            <a:r>
              <a:rPr lang="en-US" altLang="ko-KR" sz="12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2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서버관리 전담인력 운영</a:t>
            </a:r>
            <a:endParaRPr lang="en-US" altLang="ko-KR" sz="1200" b="1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ko-KR" altLang="en-US" sz="1200">
                <a:latin typeface="나눔고딕" pitchFamily="50" charset="-127"/>
                <a:ea typeface="나눔고딕" pitchFamily="50" charset="-127"/>
              </a:rPr>
              <a:t>장애대응 매뉴얼 제공</a:t>
            </a:r>
            <a:endParaRPr lang="en-US" altLang="ko-KR" sz="120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altLang="ko-KR" sz="1200">
                <a:latin typeface="나눔고딕" pitchFamily="50" charset="-127"/>
                <a:ea typeface="나눔고딕" pitchFamily="50" charset="-127"/>
              </a:rPr>
              <a:t>A/S Center </a:t>
            </a:r>
            <a:r>
              <a:rPr lang="ko-KR" altLang="en-US" sz="1200">
                <a:latin typeface="나눔고딕" pitchFamily="50" charset="-127"/>
                <a:ea typeface="나눔고딕" pitchFamily="50" charset="-127"/>
              </a:rPr>
              <a:t>운영</a:t>
            </a:r>
            <a:r>
              <a:rPr lang="en-US" altLang="ko-KR" sz="120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1200">
                <a:latin typeface="나눔고딕" pitchFamily="50" charset="-127"/>
                <a:ea typeface="나눔고딕" pitchFamily="50" charset="-127"/>
              </a:rPr>
              <a:t>약 </a:t>
            </a:r>
            <a:r>
              <a:rPr lang="en-US" altLang="ko-KR" sz="1200">
                <a:latin typeface="나눔고딕" pitchFamily="50" charset="-127"/>
                <a:ea typeface="나눔고딕" pitchFamily="50" charset="-127"/>
              </a:rPr>
              <a:t>10</a:t>
            </a:r>
            <a:r>
              <a:rPr lang="ko-KR" altLang="en-US" sz="1200">
                <a:latin typeface="나눔고딕" pitchFamily="50" charset="-127"/>
                <a:ea typeface="나눔고딕" pitchFamily="50" charset="-127"/>
              </a:rPr>
              <a:t>여명</a:t>
            </a:r>
            <a:r>
              <a:rPr lang="en-US" altLang="ko-KR" sz="120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>
                <a:latin typeface="나눔고딕" pitchFamily="50" charset="-127"/>
                <a:ea typeface="나눔고딕" pitchFamily="50" charset="-127"/>
              </a:rPr>
              <a:t>계약 기간 내 제조사 문제 발생시 착불 서비스 지원</a:t>
            </a:r>
            <a:r>
              <a:rPr lang="en-US" altLang="ko-KR" sz="1200"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ko-KR" altLang="en-US" sz="1200">
                <a:latin typeface="나눔고딕" pitchFamily="50" charset="-127"/>
                <a:ea typeface="나눔고딕" pitchFamily="50" charset="-127"/>
              </a:rPr>
              <a:t>고객 불편 사항 이력을 철저히 분석하여 동일 문제가 재발하지 않도록 </a:t>
            </a:r>
            <a:r>
              <a:rPr lang="en-US" altLang="ko-KR" sz="1200">
                <a:latin typeface="나눔고딕" pitchFamily="50" charset="-127"/>
                <a:ea typeface="나눔고딕" pitchFamily="50" charset="-127"/>
              </a:rPr>
              <a:t>H/W </a:t>
            </a:r>
            <a:r>
              <a:rPr lang="ko-KR" altLang="en-US" sz="1200">
                <a:latin typeface="나눔고딕" pitchFamily="50" charset="-127"/>
                <a:ea typeface="나눔고딕" pitchFamily="50" charset="-127"/>
              </a:rPr>
              <a:t>및 </a:t>
            </a:r>
            <a:r>
              <a:rPr lang="en-US" altLang="ko-KR" sz="1200">
                <a:latin typeface="나눔고딕" pitchFamily="50" charset="-127"/>
                <a:ea typeface="나눔고딕" pitchFamily="50" charset="-127"/>
              </a:rPr>
              <a:t>S/W</a:t>
            </a:r>
            <a:r>
              <a:rPr lang="ko-KR" altLang="en-US" sz="1200">
                <a:latin typeface="나눔고딕" pitchFamily="50" charset="-127"/>
                <a:ea typeface="나눔고딕" pitchFamily="50" charset="-127"/>
              </a:rPr>
              <a:t>의 유지 보수</a:t>
            </a:r>
            <a:r>
              <a:rPr lang="en-US" altLang="ko-KR" sz="12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>
                <a:latin typeface="나눔고딕" pitchFamily="50" charset="-127"/>
                <a:ea typeface="나눔고딕" pitchFamily="50" charset="-127"/>
              </a:rPr>
              <a:t>지원을 수행</a:t>
            </a:r>
            <a:r>
              <a:rPr lang="en-US" altLang="ko-KR" sz="1200">
                <a:latin typeface="나눔고딕" pitchFamily="50" charset="-127"/>
                <a:ea typeface="나눔고딕" pitchFamily="50" charset="-127"/>
              </a:rPr>
              <a:t>.</a:t>
            </a:r>
            <a:endParaRPr lang="ko-KR" altLang="en-US" sz="120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1" name="위쪽 화살표 40"/>
          <p:cNvSpPr/>
          <p:nvPr/>
        </p:nvSpPr>
        <p:spPr>
          <a:xfrm rot="5400000">
            <a:off x="2121694" y="2388394"/>
            <a:ext cx="144462" cy="539750"/>
          </a:xfrm>
          <a:prstGeom prst="up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2" name="위쪽 화살표 41"/>
          <p:cNvSpPr/>
          <p:nvPr/>
        </p:nvSpPr>
        <p:spPr>
          <a:xfrm rot="16200000">
            <a:off x="2089944" y="2601119"/>
            <a:ext cx="144462" cy="539750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630" name="TextBox 67"/>
          <p:cNvSpPr txBox="1">
            <a:spLocks noChangeArrowheads="1"/>
          </p:cNvSpPr>
          <p:nvPr/>
        </p:nvSpPr>
        <p:spPr bwMode="auto">
          <a:xfrm>
            <a:off x="1820863" y="2371725"/>
            <a:ext cx="8572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000">
                <a:latin typeface="나눔고딕" pitchFamily="50" charset="-127"/>
                <a:ea typeface="나눔고딕" pitchFamily="50" charset="-127"/>
              </a:rPr>
              <a:t>불편접수</a:t>
            </a:r>
          </a:p>
        </p:txBody>
      </p:sp>
      <p:sp>
        <p:nvSpPr>
          <p:cNvPr id="44" name="모서리가 둥근 직사각형 43"/>
          <p:cNvSpPr/>
          <p:nvPr/>
        </p:nvSpPr>
        <p:spPr>
          <a:xfrm>
            <a:off x="250825" y="2300288"/>
            <a:ext cx="1570038" cy="7858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소비자</a:t>
            </a:r>
            <a:endParaRPr lang="en-US" altLang="ko-KR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>
              <a:defRPr/>
            </a:pPr>
            <a:r>
              <a:rPr lang="ko-KR" altLang="en-US" b="1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대리점</a:t>
            </a:r>
          </a:p>
        </p:txBody>
      </p:sp>
      <p:sp>
        <p:nvSpPr>
          <p:cNvPr id="45" name="모서리가 둥근 직사각형 44"/>
          <p:cNvSpPr/>
          <p:nvPr/>
        </p:nvSpPr>
        <p:spPr>
          <a:xfrm>
            <a:off x="2555875" y="2300288"/>
            <a:ext cx="1609725" cy="7858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b="1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A/S </a:t>
            </a:r>
            <a:r>
              <a:rPr lang="ko-KR" altLang="en-US" b="1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접점</a:t>
            </a:r>
            <a:endParaRPr lang="en-US" altLang="ko-KR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>
              <a:defRPr/>
            </a:pPr>
            <a:r>
              <a:rPr lang="ko-KR" altLang="en-US" b="1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우체국택배</a:t>
            </a:r>
          </a:p>
        </p:txBody>
      </p:sp>
      <p:sp>
        <p:nvSpPr>
          <p:cNvPr id="46" name="모서리가 둥근 직사각형 45"/>
          <p:cNvSpPr/>
          <p:nvPr/>
        </p:nvSpPr>
        <p:spPr>
          <a:xfrm>
            <a:off x="4932363" y="2300288"/>
            <a:ext cx="1603375" cy="7858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접수 및 수리</a:t>
            </a:r>
          </a:p>
        </p:txBody>
      </p:sp>
      <p:sp>
        <p:nvSpPr>
          <p:cNvPr id="47" name="모서리가 둥근 직사각형 46"/>
          <p:cNvSpPr/>
          <p:nvPr/>
        </p:nvSpPr>
        <p:spPr>
          <a:xfrm>
            <a:off x="7178675" y="2292350"/>
            <a:ext cx="1571625" cy="7858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b="1" dirty="0" err="1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씨앤에스링크</a:t>
            </a:r>
            <a:endParaRPr lang="ko-KR" altLang="en-US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635" name="TextBox 67"/>
          <p:cNvSpPr txBox="1">
            <a:spLocks noChangeArrowheads="1"/>
          </p:cNvSpPr>
          <p:nvPr/>
        </p:nvSpPr>
        <p:spPr bwMode="auto">
          <a:xfrm>
            <a:off x="1892300" y="2943225"/>
            <a:ext cx="7143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000">
                <a:latin typeface="나눔고딕" pitchFamily="50" charset="-127"/>
                <a:ea typeface="나눔고딕" pitchFamily="50" charset="-127"/>
              </a:rPr>
              <a:t>1:1 </a:t>
            </a:r>
            <a:r>
              <a:rPr lang="ko-KR" altLang="en-US" sz="1000">
                <a:latin typeface="나눔고딕" pitchFamily="50" charset="-127"/>
                <a:ea typeface="나눔고딕" pitchFamily="50" charset="-127"/>
              </a:rPr>
              <a:t>교환</a:t>
            </a:r>
          </a:p>
        </p:txBody>
      </p:sp>
      <p:sp>
        <p:nvSpPr>
          <p:cNvPr id="51" name="위쪽 화살표 50"/>
          <p:cNvSpPr/>
          <p:nvPr/>
        </p:nvSpPr>
        <p:spPr>
          <a:xfrm rot="5400000">
            <a:off x="4479132" y="2356644"/>
            <a:ext cx="144462" cy="539750"/>
          </a:xfrm>
          <a:prstGeom prst="up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위쪽 화살표 51"/>
          <p:cNvSpPr/>
          <p:nvPr/>
        </p:nvSpPr>
        <p:spPr>
          <a:xfrm rot="16200000">
            <a:off x="4447382" y="2569369"/>
            <a:ext cx="144462" cy="539750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638" name="TextBox 67"/>
          <p:cNvSpPr txBox="1">
            <a:spLocks noChangeArrowheads="1"/>
          </p:cNvSpPr>
          <p:nvPr/>
        </p:nvSpPr>
        <p:spPr bwMode="auto">
          <a:xfrm>
            <a:off x="4106863" y="2339975"/>
            <a:ext cx="1143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000">
                <a:latin typeface="나눔고딕" pitchFamily="50" charset="-127"/>
                <a:ea typeface="나눔고딕" pitchFamily="50" charset="-127"/>
              </a:rPr>
              <a:t> 교품 전달</a:t>
            </a:r>
          </a:p>
        </p:txBody>
      </p:sp>
      <p:sp>
        <p:nvSpPr>
          <p:cNvPr id="26639" name="TextBox 67"/>
          <p:cNvSpPr txBox="1">
            <a:spLocks noChangeArrowheads="1"/>
          </p:cNvSpPr>
          <p:nvPr/>
        </p:nvSpPr>
        <p:spPr bwMode="auto">
          <a:xfrm>
            <a:off x="4178300" y="2911475"/>
            <a:ext cx="9286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000">
                <a:latin typeface="나눔고딕" pitchFamily="50" charset="-127"/>
                <a:ea typeface="나눔고딕" pitchFamily="50" charset="-127"/>
              </a:rPr>
              <a:t>제품 수리</a:t>
            </a:r>
          </a:p>
        </p:txBody>
      </p:sp>
      <p:sp>
        <p:nvSpPr>
          <p:cNvPr id="26640" name="위쪽 화살표 54"/>
          <p:cNvSpPr>
            <a:spLocks noChangeArrowheads="1"/>
          </p:cNvSpPr>
          <p:nvPr/>
        </p:nvSpPr>
        <p:spPr bwMode="auto">
          <a:xfrm rot="5400000">
            <a:off x="6836568" y="2453482"/>
            <a:ext cx="144463" cy="539750"/>
          </a:xfrm>
          <a:prstGeom prst="upArrow">
            <a:avLst>
              <a:gd name="adj1" fmla="val 50000"/>
              <a:gd name="adj2" fmla="val 50007"/>
            </a:avLst>
          </a:prstGeom>
          <a:solidFill>
            <a:srgbClr val="C3D69B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FFFFFF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641" name="TextBox 67"/>
          <p:cNvSpPr txBox="1">
            <a:spLocks noChangeArrowheads="1"/>
          </p:cNvSpPr>
          <p:nvPr/>
        </p:nvSpPr>
        <p:spPr bwMode="auto">
          <a:xfrm>
            <a:off x="6535738" y="2436813"/>
            <a:ext cx="1143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1000">
                <a:latin typeface="나눔고딕" pitchFamily="50" charset="-127"/>
                <a:ea typeface="나눔고딕" pitchFamily="50" charset="-127"/>
              </a:rPr>
              <a:t>수리 이력 </a:t>
            </a:r>
          </a:p>
        </p:txBody>
      </p:sp>
      <p:sp>
        <p:nvSpPr>
          <p:cNvPr id="57" name="직사각형 56"/>
          <p:cNvSpPr/>
          <p:nvPr/>
        </p:nvSpPr>
        <p:spPr>
          <a:xfrm>
            <a:off x="249238" y="3789363"/>
            <a:ext cx="4302125" cy="2879725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58" name="Group 43"/>
          <p:cNvGrpSpPr>
            <a:grpSpLocks/>
          </p:cNvGrpSpPr>
          <p:nvPr/>
        </p:nvGrpSpPr>
        <p:grpSpPr bwMode="auto">
          <a:xfrm>
            <a:off x="320521" y="3860483"/>
            <a:ext cx="1928826" cy="357190"/>
            <a:chOff x="748" y="4496"/>
            <a:chExt cx="676" cy="309"/>
          </a:xfrm>
          <a:solidFill>
            <a:schemeClr val="bg1">
              <a:lumMod val="95000"/>
            </a:schemeClr>
          </a:solidFill>
        </p:grpSpPr>
        <p:sp>
          <p:nvSpPr>
            <p:cNvPr id="59" name="Rectangle 44"/>
            <p:cNvSpPr>
              <a:spLocks noChangeArrowheads="1"/>
            </p:cNvSpPr>
            <p:nvPr/>
          </p:nvSpPr>
          <p:spPr bwMode="auto">
            <a:xfrm>
              <a:off x="748" y="4496"/>
              <a:ext cx="676" cy="309"/>
            </a:xfrm>
            <a:prstGeom prst="rect">
              <a:avLst/>
            </a:prstGeom>
            <a:grpFill/>
            <a:ln w="19050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ko-KR" altLang="en-US" sz="2400">
                  <a:solidFill>
                    <a:srgbClr val="777777"/>
                  </a:solidFill>
                  <a:latin typeface="나눔고딕" pitchFamily="50" charset="-127"/>
                  <a:ea typeface="나눔고딕" pitchFamily="50" charset="-127"/>
                </a:rPr>
                <a:t> </a:t>
              </a:r>
            </a:p>
          </p:txBody>
        </p:sp>
        <p:sp>
          <p:nvSpPr>
            <p:cNvPr id="60" name="Rectangle 45"/>
            <p:cNvSpPr>
              <a:spLocks noChangeArrowheads="1"/>
            </p:cNvSpPr>
            <p:nvPr/>
          </p:nvSpPr>
          <p:spPr bwMode="auto">
            <a:xfrm>
              <a:off x="774" y="4519"/>
              <a:ext cx="624" cy="263"/>
            </a:xfrm>
            <a:prstGeom prst="rect">
              <a:avLst/>
            </a:prstGeom>
            <a:grpFill/>
            <a:ln w="952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en-US" sz="1000">
                <a:solidFill>
                  <a:srgbClr val="777777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26644" name="Text Box 46"/>
          <p:cNvSpPr txBox="1">
            <a:spLocks noChangeArrowheads="1"/>
          </p:cNvSpPr>
          <p:nvPr/>
        </p:nvSpPr>
        <p:spPr bwMode="auto">
          <a:xfrm>
            <a:off x="392113" y="3875088"/>
            <a:ext cx="171450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84" tIns="42792" rIns="85584" bIns="42792" anchor="ctr">
            <a:spAutoFit/>
          </a:bodyPr>
          <a:lstStyle>
            <a:lvl1pPr defTabSz="855663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defTabSz="855663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defTabSz="855663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defTabSz="855663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defTabSz="855663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defTabSz="855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defTabSz="855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defTabSz="855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defTabSz="8556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kumimoji="0" lang="en-US" altLang="ko-KR" sz="1200" b="1">
                <a:latin typeface="나눔고딕" pitchFamily="50" charset="-127"/>
                <a:ea typeface="나눔고딕" pitchFamily="50" charset="-127"/>
              </a:rPr>
              <a:t>* </a:t>
            </a:r>
            <a:r>
              <a:rPr kumimoji="0" lang="ko-KR" altLang="en-US" sz="1200" b="1">
                <a:latin typeface="나눔고딕" pitchFamily="50" charset="-127"/>
                <a:ea typeface="나눔고딕" pitchFamily="50" charset="-127"/>
              </a:rPr>
              <a:t>긴급 대응 및 보수</a:t>
            </a:r>
          </a:p>
        </p:txBody>
      </p:sp>
      <p:sp>
        <p:nvSpPr>
          <p:cNvPr id="26645" name="TextBox 76"/>
          <p:cNvSpPr txBox="1">
            <a:spLocks noChangeArrowheads="1"/>
          </p:cNvSpPr>
          <p:nvPr/>
        </p:nvSpPr>
        <p:spPr bwMode="auto">
          <a:xfrm>
            <a:off x="2678113" y="3205163"/>
            <a:ext cx="283051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ko-KR" altLang="en-US" sz="1000">
                <a:latin typeface="나눔고딕" pitchFamily="50" charset="-127"/>
                <a:ea typeface="나눔고딕" pitchFamily="50" charset="-127"/>
              </a:rPr>
              <a:t>씨앤에스링크</a:t>
            </a:r>
            <a:r>
              <a:rPr lang="en-US" altLang="ko-KR" sz="10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00">
                <a:latin typeface="나눔고딕" pitchFamily="50" charset="-127"/>
                <a:ea typeface="나눔고딕" pitchFamily="50" charset="-127"/>
              </a:rPr>
              <a:t>본사 </a:t>
            </a:r>
            <a:r>
              <a:rPr lang="en-US" altLang="ko-KR" sz="1000">
                <a:latin typeface="나눔고딕" pitchFamily="50" charset="-127"/>
                <a:ea typeface="나눔고딕" pitchFamily="50" charset="-127"/>
              </a:rPr>
              <a:t>A/S </a:t>
            </a:r>
            <a:r>
              <a:rPr lang="ko-KR" altLang="en-US" sz="1000">
                <a:latin typeface="나눔고딕" pitchFamily="50" charset="-127"/>
                <a:ea typeface="나눔고딕" pitchFamily="50" charset="-127"/>
              </a:rPr>
              <a:t>센터</a:t>
            </a:r>
            <a:endParaRPr lang="en-US" altLang="ko-KR" sz="100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spcBef>
                <a:spcPct val="0"/>
              </a:spcBef>
              <a:spcAft>
                <a:spcPts val="300"/>
              </a:spcAft>
            </a:pPr>
            <a:r>
              <a:rPr lang="ko-KR" altLang="en-US" sz="1000">
                <a:latin typeface="나눔고딕" pitchFamily="50" charset="-127"/>
                <a:ea typeface="나눔고딕" pitchFamily="50" charset="-127"/>
              </a:rPr>
              <a:t>수거</a:t>
            </a:r>
            <a:r>
              <a:rPr lang="en-US" altLang="ko-KR" sz="1000">
                <a:latin typeface="나눔고딕" pitchFamily="50" charset="-127"/>
                <a:ea typeface="나눔고딕" pitchFamily="50" charset="-127"/>
              </a:rPr>
              <a:t>: A/S</a:t>
            </a:r>
            <a:r>
              <a:rPr lang="ko-KR" altLang="en-US" sz="1000">
                <a:latin typeface="나눔고딕" pitchFamily="50" charset="-127"/>
                <a:ea typeface="나눔고딕" pitchFamily="50" charset="-127"/>
              </a:rPr>
              <a:t>지점  방문 또는 우체국 택배</a:t>
            </a:r>
          </a:p>
        </p:txBody>
      </p:sp>
      <p:sp>
        <p:nvSpPr>
          <p:cNvPr id="63" name="Text Box 29"/>
          <p:cNvSpPr txBox="1">
            <a:spLocks noChangeArrowheads="1"/>
          </p:cNvSpPr>
          <p:nvPr/>
        </p:nvSpPr>
        <p:spPr bwMode="auto">
          <a:xfrm>
            <a:off x="250825" y="4244975"/>
            <a:ext cx="4268788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597" tIns="42798" rIns="85597" bIns="42798">
            <a:spAutoFit/>
          </a:bodyPr>
          <a:lstStyle>
            <a:lvl1pPr marL="95250" indent="-95250" defTabSz="855663" eaLnBrk="0" hangingPunct="0">
              <a:defRPr kumimoji="1" sz="1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  <a:lvl2pPr marL="742950" indent="-285750" defTabSz="855663" eaLnBrk="0" hangingPunct="0">
              <a:defRPr kumimoji="1" sz="1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1143000" indent="-228600" defTabSz="855663" eaLnBrk="0" hangingPunct="0">
              <a:defRPr kumimoji="1" sz="1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1600200" indent="-228600" defTabSz="855663" eaLnBrk="0" hangingPunct="0">
              <a:defRPr kumimoji="1" sz="1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2057400" indent="-228600" defTabSz="855663" eaLnBrk="0" hangingPunct="0">
              <a:defRPr kumimoji="1" sz="1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25146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6pPr>
            <a:lvl7pPr marL="29718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7pPr>
            <a:lvl8pPr marL="34290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8pPr>
            <a:lvl9pPr marL="3886200" indent="-228600" defTabSz="855663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9pPr>
          </a:lstStyle>
          <a:p>
            <a:pPr algn="just" latinLnBrk="0">
              <a:lnSpc>
                <a:spcPct val="95000"/>
              </a:lnSpc>
              <a:spcAft>
                <a:spcPts val="600"/>
              </a:spcAft>
              <a:buFontTx/>
              <a:buChar char="•"/>
              <a:defRPr/>
            </a:pPr>
            <a:r>
              <a:rPr kumimoji="0" lang="ko-KR" altLang="en-US" sz="1200" dirty="0">
                <a:latin typeface="나눔고딕" pitchFamily="50" charset="-127"/>
                <a:ea typeface="나눔고딕" pitchFamily="50" charset="-127"/>
              </a:rPr>
              <a:t>본 프로젝트에 참여했던 인원을 중심으로 유지 보수 조직 구성 </a:t>
            </a:r>
          </a:p>
          <a:p>
            <a:pPr algn="just" latinLnBrk="0">
              <a:lnSpc>
                <a:spcPct val="95000"/>
              </a:lnSpc>
              <a:spcAft>
                <a:spcPts val="600"/>
              </a:spcAft>
              <a:defRPr/>
            </a:pPr>
            <a:r>
              <a:rPr kumimoji="0" lang="ko-KR" altLang="en-US" sz="12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kumimoji="0" lang="en-US" altLang="ko-KR" sz="1200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kumimoji="0" lang="ko-KR" altLang="en-US" sz="1200" dirty="0">
                <a:latin typeface="나눔고딕" pitchFamily="50" charset="-127"/>
                <a:ea typeface="나눔고딕" pitchFamily="50" charset="-127"/>
              </a:rPr>
              <a:t>유지 보수를 위하여 총괄 업무를 담당하는 인원 </a:t>
            </a:r>
            <a:r>
              <a:rPr kumimoji="0" lang="en-US" altLang="ko-KR" sz="1200" dirty="0">
                <a:latin typeface="나눔고딕" pitchFamily="50" charset="-127"/>
                <a:ea typeface="나눔고딕" pitchFamily="50" charset="-127"/>
              </a:rPr>
              <a:t>1</a:t>
            </a:r>
            <a:r>
              <a:rPr kumimoji="0" lang="ko-KR" altLang="en-US" sz="1200" dirty="0">
                <a:latin typeface="나눔고딕" pitchFamily="50" charset="-127"/>
                <a:ea typeface="나눔고딕" pitchFamily="50" charset="-127"/>
              </a:rPr>
              <a:t>명</a:t>
            </a:r>
          </a:p>
          <a:p>
            <a:pPr algn="just" latinLnBrk="0">
              <a:lnSpc>
                <a:spcPct val="95000"/>
              </a:lnSpc>
              <a:spcAft>
                <a:spcPts val="600"/>
              </a:spcAft>
              <a:defRPr/>
            </a:pPr>
            <a:r>
              <a:rPr kumimoji="0" lang="ko-KR" altLang="en-US" sz="12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kumimoji="0" lang="en-US" altLang="ko-KR" sz="1200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kumimoji="0" lang="ko-KR" altLang="en-US" sz="1200" dirty="0">
                <a:latin typeface="나눔고딕" pitchFamily="50" charset="-127"/>
                <a:ea typeface="나눔고딕" pitchFamily="50" charset="-127"/>
              </a:rPr>
              <a:t>문제 해결 및 개선을 위한 </a:t>
            </a:r>
            <a:r>
              <a:rPr kumimoji="0" lang="en-US" altLang="ko-KR" sz="1200" dirty="0">
                <a:latin typeface="나눔고딕" pitchFamily="50" charset="-127"/>
                <a:ea typeface="나눔고딕" pitchFamily="50" charset="-127"/>
              </a:rPr>
              <a:t>A/S </a:t>
            </a:r>
            <a:r>
              <a:rPr kumimoji="0" lang="ko-KR" altLang="en-US" sz="1200" dirty="0">
                <a:latin typeface="나눔고딕" pitchFamily="50" charset="-127"/>
                <a:ea typeface="나눔고딕" pitchFamily="50" charset="-127"/>
              </a:rPr>
              <a:t>인원 </a:t>
            </a:r>
            <a:r>
              <a:rPr kumimoji="0" lang="en-US" altLang="ko-KR" sz="1200" dirty="0">
                <a:latin typeface="나눔고딕" pitchFamily="50" charset="-127"/>
                <a:ea typeface="나눔고딕" pitchFamily="50" charset="-127"/>
              </a:rPr>
              <a:t>1</a:t>
            </a:r>
            <a:r>
              <a:rPr kumimoji="0" lang="ko-KR" altLang="en-US" sz="1200" dirty="0">
                <a:latin typeface="나눔고딕" pitchFamily="50" charset="-127"/>
                <a:ea typeface="나눔고딕" pitchFamily="50" charset="-127"/>
              </a:rPr>
              <a:t>명</a:t>
            </a:r>
          </a:p>
          <a:p>
            <a:pPr algn="just" latinLnBrk="0">
              <a:lnSpc>
                <a:spcPct val="95000"/>
              </a:lnSpc>
              <a:spcAft>
                <a:spcPts val="600"/>
              </a:spcAft>
              <a:buFontTx/>
              <a:buChar char="•"/>
              <a:defRPr/>
            </a:pPr>
            <a:r>
              <a:rPr lang="ko-KR" altLang="en-US" sz="1200" dirty="0">
                <a:latin typeface="나눔고딕" pitchFamily="50" charset="-127"/>
                <a:ea typeface="나눔고딕" pitchFamily="50" charset="-127"/>
              </a:rPr>
              <a:t>불량제품 수거 </a:t>
            </a:r>
            <a:r>
              <a:rPr lang="en-US" altLang="ko-KR" sz="1200" dirty="0">
                <a:latin typeface="나눔고딕" pitchFamily="50" charset="-127"/>
                <a:ea typeface="나눔고딕" pitchFamily="50" charset="-127"/>
              </a:rPr>
              <a:t>&gt;&gt; </a:t>
            </a:r>
            <a:r>
              <a:rPr lang="ko-KR" altLang="en-US" sz="1200" dirty="0">
                <a:latin typeface="나눔고딕" pitchFamily="50" charset="-127"/>
                <a:ea typeface="나눔고딕" pitchFamily="50" charset="-127"/>
              </a:rPr>
              <a:t>문제 해결 </a:t>
            </a:r>
            <a:r>
              <a:rPr lang="en-US" altLang="ko-KR" sz="1200" dirty="0">
                <a:latin typeface="나눔고딕" pitchFamily="50" charset="-127"/>
                <a:ea typeface="나눔고딕" pitchFamily="50" charset="-127"/>
              </a:rPr>
              <a:t>&gt;&gt; </a:t>
            </a:r>
            <a:r>
              <a:rPr lang="ko-KR" altLang="en-US" sz="1200" dirty="0">
                <a:latin typeface="나눔고딕" pitchFamily="50" charset="-127"/>
                <a:ea typeface="나눔고딕" pitchFamily="50" charset="-127"/>
              </a:rPr>
              <a:t>문제 발생 원인확인 및 대응방안 수립 </a:t>
            </a:r>
            <a:r>
              <a:rPr lang="en-US" altLang="ko-KR" sz="1200" dirty="0">
                <a:latin typeface="나눔고딕" pitchFamily="50" charset="-127"/>
                <a:ea typeface="나눔고딕" pitchFamily="50" charset="-127"/>
              </a:rPr>
              <a:t>&gt;&gt; </a:t>
            </a:r>
            <a:r>
              <a:rPr lang="ko-KR" altLang="en-US" sz="1200" dirty="0">
                <a:latin typeface="나눔고딕" pitchFamily="50" charset="-127"/>
                <a:ea typeface="나눔고딕" pitchFamily="50" charset="-127"/>
              </a:rPr>
              <a:t>유지보수 이력 관리 </a:t>
            </a:r>
            <a:endParaRPr kumimoji="0" lang="ko-KR" altLang="en-US" sz="1200" dirty="0">
              <a:latin typeface="나눔고딕" pitchFamily="50" charset="-127"/>
              <a:ea typeface="나눔고딕" pitchFamily="50" charset="-127"/>
            </a:endParaRPr>
          </a:p>
          <a:p>
            <a:pPr algn="just" latinLnBrk="0">
              <a:lnSpc>
                <a:spcPct val="95000"/>
              </a:lnSpc>
              <a:spcAft>
                <a:spcPts val="600"/>
              </a:spcAft>
              <a:buFontTx/>
              <a:buChar char="•"/>
              <a:defRPr/>
            </a:pPr>
            <a:r>
              <a:rPr kumimoji="0" lang="ko-KR" altLang="en-US" sz="1200" dirty="0">
                <a:latin typeface="나눔고딕" pitchFamily="50" charset="-127"/>
                <a:ea typeface="나눔고딕" pitchFamily="50" charset="-127"/>
              </a:rPr>
              <a:t>신속한 유지 보수를 위해 일정 수량의 </a:t>
            </a:r>
            <a:r>
              <a:rPr kumimoji="0" lang="en-US" altLang="ko-KR" sz="1200" dirty="0">
                <a:latin typeface="나눔고딕" pitchFamily="50" charset="-127"/>
                <a:ea typeface="나눔고딕" pitchFamily="50" charset="-127"/>
              </a:rPr>
              <a:t>Stock</a:t>
            </a:r>
            <a:r>
              <a:rPr kumimoji="0" lang="ko-KR" altLang="en-US" sz="1200" dirty="0">
                <a:latin typeface="나눔고딕" pitchFamily="50" charset="-127"/>
                <a:ea typeface="나눔고딕" pitchFamily="50" charset="-127"/>
              </a:rPr>
              <a:t>을 확보하여</a:t>
            </a:r>
            <a:r>
              <a:rPr kumimoji="0" lang="en-US" altLang="ko-KR" sz="1200" dirty="0">
                <a:latin typeface="나눔고딕" pitchFamily="50" charset="-127"/>
                <a:ea typeface="나눔고딕" pitchFamily="50" charset="-127"/>
              </a:rPr>
              <a:t>(</a:t>
            </a:r>
            <a:r>
              <a:rPr kumimoji="0" lang="ko-KR" altLang="en-US" sz="1200" dirty="0">
                <a:latin typeface="나눔고딕" pitchFamily="50" charset="-127"/>
                <a:ea typeface="나눔고딕" pitchFamily="50" charset="-127"/>
              </a:rPr>
              <a:t>판매 수량 및</a:t>
            </a:r>
            <a:r>
              <a:rPr kumimoji="0" lang="en-US" altLang="ko-KR" sz="12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kumimoji="0" lang="ko-KR" altLang="en-US" sz="1200" dirty="0">
                <a:latin typeface="나눔고딕" pitchFamily="50" charset="-127"/>
                <a:ea typeface="나눔고딕" pitchFamily="50" charset="-127"/>
              </a:rPr>
              <a:t>불량빈도에 따라 조정</a:t>
            </a:r>
            <a:r>
              <a:rPr kumimoji="0" lang="en-US" altLang="ko-KR" sz="1200" dirty="0">
                <a:latin typeface="나눔고딕" pitchFamily="50" charset="-127"/>
                <a:ea typeface="나눔고딕" pitchFamily="50" charset="-127"/>
              </a:rPr>
              <a:t>) </a:t>
            </a:r>
            <a:r>
              <a:rPr kumimoji="0" lang="ko-KR" altLang="en-US" sz="1200" dirty="0">
                <a:latin typeface="나눔고딕" pitchFamily="50" charset="-127"/>
                <a:ea typeface="나눔고딕" pitchFamily="50" charset="-127"/>
              </a:rPr>
              <a:t>신속히 조치 될 수 있도록 대응</a:t>
            </a:r>
            <a:r>
              <a:rPr kumimoji="0" lang="en-US" altLang="ko-KR" sz="1200" dirty="0"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algn="just" latinLnBrk="0">
              <a:lnSpc>
                <a:spcPct val="95000"/>
              </a:lnSpc>
              <a:spcAft>
                <a:spcPts val="600"/>
              </a:spcAft>
              <a:buFontTx/>
              <a:buChar char="•"/>
              <a:defRPr/>
            </a:pPr>
            <a:r>
              <a:rPr kumimoji="0" lang="ko-KR" altLang="en-US" sz="1200" dirty="0">
                <a:latin typeface="나눔고딕" pitchFamily="50" charset="-127"/>
                <a:ea typeface="나눔고딕" pitchFamily="50" charset="-127"/>
              </a:rPr>
              <a:t>문제 유형에 따른 </a:t>
            </a:r>
            <a:r>
              <a:rPr kumimoji="0" lang="en-US" altLang="ko-KR" sz="1200" dirty="0">
                <a:latin typeface="나눔고딕" pitchFamily="50" charset="-127"/>
                <a:ea typeface="나눔고딕" pitchFamily="50" charset="-127"/>
              </a:rPr>
              <a:t>RFQ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(Request for Quotation) </a:t>
            </a:r>
            <a:r>
              <a: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대리점과 공유</a:t>
            </a:r>
            <a:endParaRPr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just" latinLnBrk="0">
              <a:lnSpc>
                <a:spcPct val="95000"/>
              </a:lnSpc>
              <a:spcAft>
                <a:spcPts val="600"/>
              </a:spcAft>
              <a:buFontTx/>
              <a:buChar char="•"/>
              <a:defRPr/>
            </a:pPr>
            <a:r>
              <a:rPr kumimoji="0"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문제해결이 어려울 경우 엔지니어 현장지원 원인분석 및 해결</a:t>
            </a:r>
            <a:endParaRPr kumimoji="0" lang="en-US" altLang="ko-KR" sz="1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just" latinLnBrk="0">
              <a:lnSpc>
                <a:spcPct val="95000"/>
              </a:lnSpc>
              <a:spcAft>
                <a:spcPts val="600"/>
              </a:spcAft>
              <a:buFontTx/>
              <a:buChar char="•"/>
              <a:defRPr/>
            </a:pPr>
            <a:r>
              <a:rPr kumimoji="0" lang="ko-KR" altLang="en-US" sz="1200" dirty="0">
                <a:latin typeface="나눔고딕" pitchFamily="50" charset="-127"/>
                <a:ea typeface="나눔고딕" pitchFamily="50" charset="-127"/>
              </a:rPr>
              <a:t>장애 조치 또는 대응방안 안내 </a:t>
            </a:r>
          </a:p>
        </p:txBody>
      </p:sp>
      <p:pic>
        <p:nvPicPr>
          <p:cNvPr id="26647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3806825"/>
            <a:ext cx="44958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직선 연결선 28"/>
          <p:cNvCxnSpPr/>
          <p:nvPr/>
        </p:nvCxnSpPr>
        <p:spPr>
          <a:xfrm>
            <a:off x="0" y="549275"/>
            <a:ext cx="9144000" cy="0"/>
          </a:xfrm>
          <a:prstGeom prst="line">
            <a:avLst/>
          </a:prstGeom>
          <a:ln w="28575">
            <a:solidFill>
              <a:srgbClr val="D82E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/>
          <p:cNvSpPr/>
          <p:nvPr/>
        </p:nvSpPr>
        <p:spPr>
          <a:xfrm>
            <a:off x="0" y="90488"/>
            <a:ext cx="449103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/>
            </a:pP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B" panose="02030600000101010101" pitchFamily="18" charset="-127"/>
                <a:ea typeface="HY헤드라인B" panose="02030600000101010101" pitchFamily="18" charset="-127"/>
              </a:rPr>
              <a:t>7</a:t>
            </a:r>
            <a:r>
              <a:rPr kumimoji="0"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B" panose="02030600000101010101" pitchFamily="18" charset="-127"/>
                <a:ea typeface="HY헤드라인B" panose="02030600000101010101" pitchFamily="18" charset="-127"/>
              </a:rPr>
              <a:t>. </a:t>
            </a:r>
            <a:r>
              <a:rPr kumimoji="0"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B" panose="02030600000101010101" pitchFamily="18" charset="-127"/>
                <a:ea typeface="HY헤드라인B" panose="02030600000101010101" pitchFamily="18" charset="-127"/>
              </a:rPr>
              <a:t>고객지원 및 </a:t>
            </a:r>
            <a:r>
              <a:rPr kumimoji="0"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Y헤드라인B" panose="02030600000101010101" pitchFamily="18" charset="-127"/>
                <a:ea typeface="HY헤드라인B" panose="02030600000101010101" pitchFamily="18" charset="-127"/>
              </a:rPr>
              <a:t>A/S</a:t>
            </a:r>
            <a:endParaRPr kumimoji="0"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HY헤드라인B" panose="02030600000101010101" pitchFamily="18" charset="-127"/>
              <a:ea typeface="HY헤드라인B" panose="02030600000101010101" pitchFamily="18" charset="-127"/>
            </a:endParaRPr>
          </a:p>
        </p:txBody>
      </p:sp>
      <p:sp>
        <p:nvSpPr>
          <p:cNvPr id="26651" name="슬라이드 번호 개체 틀 2"/>
          <p:cNvSpPr txBox="1">
            <a:spLocks/>
          </p:cNvSpPr>
          <p:nvPr/>
        </p:nvSpPr>
        <p:spPr bwMode="auto">
          <a:xfrm>
            <a:off x="6732588" y="65198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EEF0381-7AC8-46B4-BE43-DE9BA3B9C1D0}" type="slidenum">
              <a:rPr lang="en-US" altLang="ko-KR" sz="1400">
                <a:latin typeface="나눔고딕" pitchFamily="50" charset="-127"/>
                <a:ea typeface="나눔고딕" pitchFamily="50" charset="-127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n-US" altLang="ko-KR" sz="1400" dirty="0"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3828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94"/>
          <p:cNvSpPr>
            <a:spLocks noChangeArrowheads="1"/>
          </p:cNvSpPr>
          <p:nvPr/>
        </p:nvSpPr>
        <p:spPr bwMode="auto">
          <a:xfrm>
            <a:off x="747713" y="1144588"/>
            <a:ext cx="276066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917" tIns="52459" rIns="104917" bIns="52459" anchor="ctr"/>
          <a:lstStyle>
            <a:lvl1pPr defTabSz="1047750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1pPr>
            <a:lvl2pPr marL="742950" indent="-285750" defTabSz="1047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2pPr>
            <a:lvl3pPr marL="1143000" indent="-228600" defTabSz="104775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3pPr>
            <a:lvl4pPr marL="1600200" indent="-228600" defTabSz="104775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4pPr>
            <a:lvl5pPr marL="2057400" indent="-228600" defTabSz="104775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25146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29718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34290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38862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2000" b="1">
                <a:latin typeface="맑은 고딕" pitchFamily="50" charset="-127"/>
              </a:rPr>
              <a:t>2000</a:t>
            </a:r>
            <a:r>
              <a:rPr lang="ko-KR" altLang="en-US" sz="2000" b="1">
                <a:latin typeface="맑은 고딕" pitchFamily="50" charset="-127"/>
              </a:rPr>
              <a:t>년 </a:t>
            </a:r>
            <a:r>
              <a:rPr lang="en-US" altLang="ko-KR" sz="2000" b="1">
                <a:latin typeface="맑은 고딕" pitchFamily="50" charset="-127"/>
              </a:rPr>
              <a:t>9</a:t>
            </a:r>
            <a:r>
              <a:rPr lang="ko-KR" altLang="en-US" sz="2000" b="1">
                <a:latin typeface="맑은 고딕" pitchFamily="50" charset="-127"/>
              </a:rPr>
              <a:t>월 </a:t>
            </a:r>
            <a:r>
              <a:rPr lang="en-US" altLang="ko-KR" sz="2000" b="1">
                <a:latin typeface="맑은 고딕" pitchFamily="50" charset="-127"/>
              </a:rPr>
              <a:t>20</a:t>
            </a:r>
            <a:r>
              <a:rPr lang="ko-KR" altLang="en-US" sz="2000" b="1">
                <a:latin typeface="맑은 고딕" pitchFamily="50" charset="-127"/>
              </a:rPr>
              <a:t>일 </a:t>
            </a:r>
            <a:endParaRPr lang="ko-KR" altLang="en-US" sz="1200" b="1">
              <a:latin typeface="맑은 고딕" pitchFamily="50" charset="-127"/>
            </a:endParaRPr>
          </a:p>
        </p:txBody>
      </p:sp>
      <p:sp>
        <p:nvSpPr>
          <p:cNvPr id="13315" name="Rectangle 396"/>
          <p:cNvSpPr>
            <a:spLocks noChangeArrowheads="1"/>
          </p:cNvSpPr>
          <p:nvPr/>
        </p:nvSpPr>
        <p:spPr bwMode="auto">
          <a:xfrm>
            <a:off x="747713" y="2247900"/>
            <a:ext cx="31861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917" tIns="52459" rIns="104917" bIns="52459" anchor="ctr"/>
          <a:lstStyle>
            <a:lvl1pPr defTabSz="1047750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1pPr>
            <a:lvl2pPr marL="742950" indent="-285750" defTabSz="1047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2pPr>
            <a:lvl3pPr marL="1143000" indent="-228600" defTabSz="104775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3pPr>
            <a:lvl4pPr marL="1600200" indent="-228600" defTabSz="104775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4pPr>
            <a:lvl5pPr marL="2057400" indent="-228600" defTabSz="104775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25146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29718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34290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38862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30000"/>
              </a:spcBef>
              <a:buClr>
                <a:srgbClr val="FFFF00"/>
              </a:buClr>
              <a:buSzTx/>
              <a:buFontTx/>
              <a:buNone/>
            </a:pPr>
            <a:r>
              <a:rPr lang="ko-KR" altLang="en-US" sz="2000" b="1" dirty="0">
                <a:latin typeface="맑은 고딕" pitchFamily="50" charset="-127"/>
              </a:rPr>
              <a:t>안 상 태 </a:t>
            </a:r>
            <a:r>
              <a:rPr lang="en-US" altLang="ko-KR" sz="2000" b="1" dirty="0">
                <a:latin typeface="맑은 고딕" pitchFamily="50" charset="-127"/>
              </a:rPr>
              <a:t>(</a:t>
            </a:r>
            <a:r>
              <a:rPr lang="ko-KR" altLang="en-US" sz="2000" b="1" dirty="0">
                <a:latin typeface="맑은 고딕" pitchFamily="50" charset="-127"/>
              </a:rPr>
              <a:t>安相台</a:t>
            </a:r>
            <a:r>
              <a:rPr lang="en-US" altLang="ko-KR" sz="2000" b="1" dirty="0">
                <a:latin typeface="맑은 고딕" pitchFamily="50" charset="-127"/>
              </a:rPr>
              <a:t>)</a:t>
            </a:r>
            <a:endParaRPr lang="en-US" altLang="ko-KR" sz="900" dirty="0">
              <a:latin typeface="맑은 고딕" pitchFamily="50" charset="-127"/>
            </a:endParaRPr>
          </a:p>
        </p:txBody>
      </p:sp>
      <p:sp>
        <p:nvSpPr>
          <p:cNvPr id="13316" name="Rectangle 405"/>
          <p:cNvSpPr>
            <a:spLocks noChangeArrowheads="1"/>
          </p:cNvSpPr>
          <p:nvPr/>
        </p:nvSpPr>
        <p:spPr bwMode="auto">
          <a:xfrm>
            <a:off x="747713" y="3419475"/>
            <a:ext cx="33972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917" tIns="52459" rIns="104917" bIns="52459" anchor="ctr"/>
          <a:lstStyle>
            <a:lvl1pPr defTabSz="1047750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1pPr>
            <a:lvl2pPr marL="742950" indent="-285750" defTabSz="1047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2pPr>
            <a:lvl3pPr marL="1143000" indent="-228600" defTabSz="104775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3pPr>
            <a:lvl4pPr marL="1600200" indent="-228600" defTabSz="104775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4pPr>
            <a:lvl5pPr marL="2057400" indent="-228600" defTabSz="104775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25146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29718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34290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38862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2000" b="1">
                <a:latin typeface="맑은 고딕" pitchFamily="50" charset="-127"/>
              </a:rPr>
              <a:t> 5</a:t>
            </a:r>
            <a:r>
              <a:rPr lang="ko-KR" altLang="en-US" sz="2000" b="1">
                <a:latin typeface="맑은 고딕" pitchFamily="50" charset="-127"/>
              </a:rPr>
              <a:t>억원</a:t>
            </a:r>
            <a:r>
              <a:rPr lang="ko-KR" altLang="en-US" sz="1400">
                <a:latin typeface="맑은 고딕" pitchFamily="50" charset="-127"/>
              </a:rPr>
              <a:t> </a:t>
            </a:r>
            <a:endParaRPr lang="en-US" altLang="ko-KR" sz="1400">
              <a:solidFill>
                <a:srgbClr val="0000CC"/>
              </a:solidFill>
              <a:latin typeface="맑은 고딕" pitchFamily="50" charset="-127"/>
            </a:endParaRP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gray">
          <a:xfrm>
            <a:off x="6536174" y="113809"/>
            <a:ext cx="1441402" cy="33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ysClr val="window" lastClr="FFFFFF"/>
            </a:outerShdw>
          </a:effectLst>
        </p:spPr>
        <p:txBody>
          <a:bodyPr wrap="none" lIns="91431" tIns="45715" rIns="91431" bIns="45715" anchor="ctr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b="1" kern="0" dirty="0">
                <a:solidFill>
                  <a:srgbClr val="000099"/>
                </a:solidFill>
                <a:latin typeface="맑은 고딕" pitchFamily="50" charset="-127"/>
                <a:ea typeface="맑은 고딕" pitchFamily="50" charset="-127"/>
              </a:rPr>
              <a:t>1.1 </a:t>
            </a:r>
            <a:r>
              <a:rPr kumimoji="0" lang="ko-KR" altLang="en-US" sz="1600" b="1" kern="0" dirty="0">
                <a:solidFill>
                  <a:srgbClr val="000099"/>
                </a:solidFill>
                <a:latin typeface="맑은 고딕" pitchFamily="50" charset="-127"/>
                <a:ea typeface="맑은 고딕" pitchFamily="50" charset="-127"/>
              </a:rPr>
              <a:t>회사 개요</a:t>
            </a:r>
          </a:p>
        </p:txBody>
      </p:sp>
      <p:sp>
        <p:nvSpPr>
          <p:cNvPr id="61" name="Rectangle 400"/>
          <p:cNvSpPr>
            <a:spLocks noChangeArrowheads="1"/>
          </p:cNvSpPr>
          <p:nvPr/>
        </p:nvSpPr>
        <p:spPr bwMode="auto">
          <a:xfrm>
            <a:off x="4703763" y="3598863"/>
            <a:ext cx="39243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917" tIns="52459" rIns="104917" bIns="52459"/>
          <a:lstStyle/>
          <a:p>
            <a:pPr defTabSz="1049232">
              <a:lnSpc>
                <a:spcPct val="120000"/>
              </a:lnSpc>
              <a:defRPr/>
            </a:pPr>
            <a:r>
              <a:rPr lang="en-US" altLang="ko-KR" sz="1600" b="1" dirty="0">
                <a:latin typeface="맑은 고딕" pitchFamily="50" charset="-127"/>
                <a:ea typeface="맑은 고딕" pitchFamily="50" charset="-127"/>
              </a:rPr>
              <a:t>  [ </a:t>
            </a: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본사</a:t>
            </a:r>
            <a:r>
              <a:rPr lang="en-US" altLang="ko-KR" sz="1600" b="1" dirty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연구소 </a:t>
            </a:r>
            <a:r>
              <a:rPr lang="en-US" altLang="ko-KR" sz="1600" b="1" dirty="0">
                <a:latin typeface="맑은 고딕" pitchFamily="50" charset="-127"/>
                <a:ea typeface="맑은 고딕" pitchFamily="50" charset="-127"/>
              </a:rPr>
              <a:t>]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 defTabSz="1049232">
              <a:lnSpc>
                <a:spcPct val="120000"/>
              </a:lnSpc>
              <a:defRPr/>
            </a:pPr>
            <a:r>
              <a:rPr lang="ko-KR" altLang="en-US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경기 성남시 중원구 </a:t>
            </a:r>
            <a:r>
              <a:rPr lang="ko-KR" altLang="en-US" kern="0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사기막골로</a:t>
            </a:r>
            <a:r>
              <a:rPr lang="ko-KR" altLang="en-US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kern="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defTabSz="1049232">
              <a:lnSpc>
                <a:spcPct val="120000"/>
              </a:lnSpc>
              <a:defRPr/>
            </a:pPr>
            <a:r>
              <a:rPr lang="en-US" altLang="ko-KR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105</a:t>
            </a:r>
            <a:r>
              <a:rPr lang="ko-KR" altLang="en-US" kern="0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번길</a:t>
            </a:r>
            <a:r>
              <a:rPr lang="en-US" altLang="ko-KR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27, 316</a:t>
            </a:r>
            <a:r>
              <a:rPr lang="ko-KR" altLang="en-US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호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중앙인더스피아</a:t>
            </a:r>
            <a:r>
              <a:rPr lang="en-US" altLang="ko-KR" sz="1600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1600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차</a:t>
            </a:r>
            <a:endParaRPr kumimoji="0" lang="en-US" altLang="ko-KR" kern="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319" name="Rectangle 409"/>
          <p:cNvSpPr>
            <a:spLocks noChangeArrowheads="1"/>
          </p:cNvSpPr>
          <p:nvPr/>
        </p:nvSpPr>
        <p:spPr bwMode="auto">
          <a:xfrm>
            <a:off x="5876925" y="700088"/>
            <a:ext cx="2609850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917" tIns="52459" rIns="104917" bIns="52459" anchor="ctr"/>
          <a:lstStyle>
            <a:lvl1pPr defTabSz="1047750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1pPr>
            <a:lvl2pPr marL="742950" indent="-285750" defTabSz="1047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2pPr>
            <a:lvl3pPr marL="1143000" indent="-228600" defTabSz="104775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3pPr>
            <a:lvl4pPr marL="1600200" indent="-228600" defTabSz="104775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4pPr>
            <a:lvl5pPr marL="2057400" indent="-228600" defTabSz="104775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25146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29718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34290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38862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9pPr>
          </a:lstStyle>
          <a:p>
            <a:pPr algn="ctr" eaLnBrk="1" hangingPunct="1">
              <a:lnSpc>
                <a:spcPts val="1488"/>
              </a:lnSpc>
              <a:spcBef>
                <a:spcPct val="0"/>
              </a:spcBef>
              <a:buClrTx/>
              <a:buSzTx/>
              <a:buFontTx/>
              <a:buNone/>
            </a:pPr>
            <a:endParaRPr lang="ko-KR" altLang="ko-KR" sz="2300" b="1">
              <a:solidFill>
                <a:srgbClr val="000000"/>
              </a:solidFill>
              <a:latin typeface="맑은 고딕" pitchFamily="50" charset="-127"/>
            </a:endParaRPr>
          </a:p>
        </p:txBody>
      </p:sp>
      <p:sp>
        <p:nvSpPr>
          <p:cNvPr id="13320" name="Rectangle 424"/>
          <p:cNvSpPr>
            <a:spLocks noChangeArrowheads="1"/>
          </p:cNvSpPr>
          <p:nvPr/>
        </p:nvSpPr>
        <p:spPr bwMode="auto">
          <a:xfrm>
            <a:off x="5033963" y="1347788"/>
            <a:ext cx="3429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917" tIns="52459" rIns="104917" bIns="52459" anchor="ctr"/>
          <a:lstStyle>
            <a:lvl1pPr defTabSz="1047750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1pPr>
            <a:lvl2pPr marL="742950" indent="-285750" defTabSz="1047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2pPr>
            <a:lvl3pPr marL="1143000" indent="-228600" defTabSz="104775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3pPr>
            <a:lvl4pPr marL="1600200" indent="-228600" defTabSz="104775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4pPr>
            <a:lvl5pPr marL="2057400" indent="-228600" defTabSz="104775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25146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29718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34290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38862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1800" b="1">
                <a:latin typeface="맑은 고딕" pitchFamily="50" charset="-127"/>
              </a:rPr>
              <a:t>정보통신 네트워크기술 기반 </a:t>
            </a:r>
            <a:endParaRPr lang="en-US" altLang="ko-KR" sz="1800" b="1">
              <a:latin typeface="맑은 고딕" pitchFamily="50" charset="-127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1800" b="1">
                <a:latin typeface="맑은 고딕" pitchFamily="50" charset="-127"/>
              </a:rPr>
              <a:t>교통</a:t>
            </a:r>
            <a:r>
              <a:rPr lang="en-US" altLang="ko-KR" sz="1800" b="1">
                <a:latin typeface="맑은 고딕" pitchFamily="50" charset="-127"/>
              </a:rPr>
              <a:t> </a:t>
            </a:r>
            <a:r>
              <a:rPr lang="ko-KR" altLang="en-US" sz="1800" b="1">
                <a:latin typeface="맑은 고딕" pitchFamily="50" charset="-127"/>
              </a:rPr>
              <a:t>및 통신솔루션 개발</a:t>
            </a:r>
            <a:r>
              <a:rPr lang="en-US" altLang="ko-KR" sz="1800" b="1">
                <a:latin typeface="맑은 고딕" pitchFamily="50" charset="-127"/>
              </a:rPr>
              <a:t>, </a:t>
            </a:r>
            <a:r>
              <a:rPr lang="ko-KR" altLang="en-US" sz="1800" b="1">
                <a:latin typeface="맑은 고딕" pitchFamily="50" charset="-127"/>
              </a:rPr>
              <a:t>제조 및 </a:t>
            </a:r>
            <a:endParaRPr lang="en-US" altLang="ko-KR" sz="1800" b="1">
              <a:latin typeface="맑은 고딕" pitchFamily="50" charset="-127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1800" b="1">
                <a:latin typeface="맑은 고딕" pitchFamily="50" charset="-127"/>
              </a:rPr>
              <a:t>판매 사업 </a:t>
            </a:r>
            <a:endParaRPr lang="en-US" altLang="ko-KR" sz="1800" b="1">
              <a:latin typeface="맑은 고딕" pitchFamily="50" charset="-127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ko-KR" sz="800" b="1">
              <a:latin typeface="맑은 고딕" pitchFamily="50" charset="-127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1800" b="1">
                <a:latin typeface="맑은 고딕" pitchFamily="50" charset="-127"/>
              </a:rPr>
              <a:t> </a:t>
            </a:r>
            <a:r>
              <a:rPr lang="en-US" altLang="ko-KR" sz="1600">
                <a:latin typeface="맑은 고딕" pitchFamily="50" charset="-127"/>
              </a:rPr>
              <a:t>- </a:t>
            </a:r>
            <a:r>
              <a:rPr lang="ko-KR" altLang="en-US" sz="1600">
                <a:latin typeface="맑은 고딕" pitchFamily="50" charset="-127"/>
              </a:rPr>
              <a:t>교통 </a:t>
            </a:r>
            <a:r>
              <a:rPr lang="en-US" altLang="ko-KR" sz="1600">
                <a:latin typeface="맑은 고딕" pitchFamily="50" charset="-127"/>
              </a:rPr>
              <a:t>: </a:t>
            </a:r>
            <a:r>
              <a:rPr lang="ko-KR" altLang="en-US" sz="1600">
                <a:latin typeface="맑은 고딕" pitchFamily="50" charset="-127"/>
              </a:rPr>
              <a:t>네비게이션</a:t>
            </a:r>
            <a:r>
              <a:rPr lang="en-US" altLang="ko-KR" sz="1600">
                <a:latin typeface="맑은 고딕" pitchFamily="50" charset="-127"/>
              </a:rPr>
              <a:t>, </a:t>
            </a:r>
            <a:r>
              <a:rPr lang="ko-KR" altLang="en-US" sz="1600">
                <a:latin typeface="맑은 고딕" pitchFamily="50" charset="-127"/>
              </a:rPr>
              <a:t>블랙박스 등</a:t>
            </a:r>
            <a:endParaRPr lang="en-US" altLang="ko-KR" sz="1600">
              <a:latin typeface="맑은 고딕" pitchFamily="50" charset="-127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600">
                <a:latin typeface="맑은 고딕" pitchFamily="50" charset="-127"/>
              </a:rPr>
              <a:t> - </a:t>
            </a:r>
            <a:r>
              <a:rPr lang="ko-KR" altLang="en-US" sz="1600">
                <a:latin typeface="맑은 고딕" pitchFamily="50" charset="-127"/>
              </a:rPr>
              <a:t>통신 </a:t>
            </a:r>
            <a:r>
              <a:rPr lang="en-US" altLang="ko-KR" sz="1600">
                <a:latin typeface="맑은 고딕" pitchFamily="50" charset="-127"/>
              </a:rPr>
              <a:t>: LTE Router, Shop CCTV </a:t>
            </a:r>
            <a:r>
              <a:rPr lang="ko-KR" altLang="en-US" sz="1600">
                <a:latin typeface="맑은 고딕" pitchFamily="50" charset="-127"/>
              </a:rPr>
              <a:t>등</a:t>
            </a:r>
            <a:r>
              <a:rPr lang="en-US" altLang="ko-KR" sz="1600">
                <a:latin typeface="맑은 고딕" pitchFamily="50" charset="-127"/>
              </a:rPr>
              <a:t>  </a:t>
            </a:r>
            <a:endParaRPr lang="ko-KR" altLang="en-US" sz="1600">
              <a:latin typeface="맑은 고딕" pitchFamily="50" charset="-127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ko-KR" altLang="en-US" sz="1800" b="1">
              <a:latin typeface="맑은 고딕" pitchFamily="50" charset="-127"/>
            </a:endParaRPr>
          </a:p>
        </p:txBody>
      </p:sp>
      <p:sp>
        <p:nvSpPr>
          <p:cNvPr id="87" name="Rectangle 400"/>
          <p:cNvSpPr>
            <a:spLocks noChangeArrowheads="1"/>
          </p:cNvSpPr>
          <p:nvPr/>
        </p:nvSpPr>
        <p:spPr bwMode="auto">
          <a:xfrm>
            <a:off x="4770438" y="4533900"/>
            <a:ext cx="38576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917" tIns="52459" rIns="104917" bIns="52459"/>
          <a:lstStyle/>
          <a:p>
            <a:pPr defTabSz="1049232">
              <a:lnSpc>
                <a:spcPct val="120000"/>
              </a:lnSpc>
              <a:defRPr/>
            </a:pPr>
            <a:r>
              <a:rPr lang="en-US" altLang="ko-KR" sz="1600" b="1" dirty="0">
                <a:latin typeface="맑은 고딕" pitchFamily="50" charset="-127"/>
                <a:ea typeface="맑은 고딕" pitchFamily="50" charset="-127"/>
              </a:rPr>
              <a:t> [ </a:t>
            </a: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연구소</a:t>
            </a:r>
            <a:r>
              <a:rPr lang="en-US" altLang="ko-KR" sz="1600" b="1" dirty="0">
                <a:latin typeface="맑은 고딕" pitchFamily="50" charset="-127"/>
                <a:ea typeface="맑은 고딕" pitchFamily="50" charset="-127"/>
              </a:rPr>
              <a:t> ]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  </a:t>
            </a:r>
          </a:p>
          <a:p>
            <a:pPr defTabSz="1049232">
              <a:lnSpc>
                <a:spcPct val="120000"/>
              </a:lnSpc>
              <a:defRPr/>
            </a:pPr>
            <a:r>
              <a:rPr kumimoji="0" lang="ko-KR" altLang="en-US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경기도 성남시 분당구 방아로</a:t>
            </a:r>
            <a:r>
              <a:rPr lang="en-US" altLang="ko-KR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16</a:t>
            </a:r>
            <a:r>
              <a:rPr lang="ko-KR" altLang="en-US" kern="0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번길</a:t>
            </a:r>
            <a:endParaRPr lang="en-US" altLang="ko-KR" kern="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defTabSz="1049232">
              <a:lnSpc>
                <a:spcPct val="120000"/>
              </a:lnSpc>
              <a:defRPr/>
            </a:pPr>
            <a:r>
              <a:rPr lang="en-US" altLang="ko-KR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kern="0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메카텍빌딩</a:t>
            </a:r>
            <a:r>
              <a:rPr lang="ko-KR" altLang="en-US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층</a:t>
            </a:r>
            <a:r>
              <a:rPr lang="en-US" altLang="ko-KR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kern="0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이매동</a:t>
            </a:r>
            <a:r>
              <a:rPr lang="en-US" altLang="ko-KR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77)</a:t>
            </a:r>
            <a:r>
              <a:rPr kumimoji="0" lang="en-US" altLang="ko-KR" sz="1600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defTabSz="1049232">
              <a:lnSpc>
                <a:spcPct val="120000"/>
              </a:lnSpc>
              <a:defRPr/>
            </a:pPr>
            <a:r>
              <a:rPr lang="en-US" altLang="ko-KR" sz="1600" b="1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[A/S </a:t>
            </a:r>
            <a:r>
              <a:rPr lang="en-US" altLang="ko-KR" sz="1600" b="1" dirty="0">
                <a:latin typeface="맑은 고딕" pitchFamily="50" charset="-127"/>
                <a:ea typeface="맑은 고딕" pitchFamily="50" charset="-127"/>
              </a:rPr>
              <a:t>Center]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 defTabSz="1049232">
              <a:lnSpc>
                <a:spcPct val="120000"/>
              </a:lnSpc>
              <a:defRPr/>
            </a:pPr>
            <a:r>
              <a:rPr lang="ko-KR" altLang="en-US" kern="0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사기막골로</a:t>
            </a:r>
            <a:r>
              <a:rPr lang="ko-KR" altLang="en-US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중앙인더스피아 </a:t>
            </a:r>
            <a:r>
              <a:rPr kumimoji="0" lang="en-US" altLang="ko-KR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r>
              <a:rPr kumimoji="0" lang="ko-KR" altLang="en-US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차 </a:t>
            </a:r>
            <a:r>
              <a:rPr kumimoji="0" lang="en-US" altLang="ko-KR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906</a:t>
            </a:r>
            <a:r>
              <a:rPr kumimoji="0" lang="ko-KR" altLang="en-US" kern="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호</a:t>
            </a:r>
            <a:endParaRPr kumimoji="0" lang="en-US" altLang="ko-KR" kern="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defTabSz="1049232">
              <a:lnSpc>
                <a:spcPct val="120000"/>
              </a:lnSpc>
              <a:defRPr/>
            </a:pPr>
            <a:endParaRPr kumimoji="0" lang="en-US" altLang="ko-KR" b="1" kern="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322" name="Rectangle 396"/>
          <p:cNvSpPr>
            <a:spLocks noChangeArrowheads="1"/>
          </p:cNvSpPr>
          <p:nvPr/>
        </p:nvSpPr>
        <p:spPr bwMode="auto">
          <a:xfrm>
            <a:off x="812800" y="5743575"/>
            <a:ext cx="31861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917" tIns="52459" rIns="104917" bIns="52459" anchor="ctr"/>
          <a:lstStyle>
            <a:lvl1pPr defTabSz="1047750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1pPr>
            <a:lvl2pPr marL="742950" indent="-285750" defTabSz="1047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2pPr>
            <a:lvl3pPr marL="1143000" indent="-228600" defTabSz="104775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3pPr>
            <a:lvl4pPr marL="1600200" indent="-228600" defTabSz="104775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4pPr>
            <a:lvl5pPr marL="2057400" indent="-228600" defTabSz="104775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25146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29718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34290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38862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30000"/>
              </a:spcBef>
              <a:buClr>
                <a:srgbClr val="FFFF00"/>
              </a:buClr>
              <a:buSzTx/>
              <a:buFontTx/>
              <a:buNone/>
            </a:pPr>
            <a:r>
              <a:rPr lang="ko-KR" altLang="en-US" sz="2000" b="1" dirty="0">
                <a:solidFill>
                  <a:srgbClr val="000000"/>
                </a:solidFill>
                <a:latin typeface="맑은 고딕" pitchFamily="50" charset="-127"/>
              </a:rPr>
              <a:t>정규 </a:t>
            </a:r>
            <a:r>
              <a:rPr lang="en-US" altLang="ko-KR" sz="2000" b="1" dirty="0">
                <a:solidFill>
                  <a:srgbClr val="000000"/>
                </a:solidFill>
                <a:latin typeface="맑은 고딕" pitchFamily="50" charset="-127"/>
              </a:rPr>
              <a:t>45</a:t>
            </a:r>
            <a:r>
              <a:rPr lang="ko-KR" altLang="en-US" sz="2000" b="1" dirty="0">
                <a:solidFill>
                  <a:srgbClr val="000000"/>
                </a:solidFill>
                <a:latin typeface="맑은 고딕" pitchFamily="50" charset="-127"/>
              </a:rPr>
              <a:t>명</a:t>
            </a:r>
            <a:endParaRPr lang="en-US" altLang="ko-KR" sz="400" dirty="0">
              <a:solidFill>
                <a:srgbClr val="0000CC"/>
              </a:solidFill>
              <a:latin typeface="맑은 고딕" pitchFamily="50" charset="-127"/>
            </a:endParaRPr>
          </a:p>
        </p:txBody>
      </p:sp>
      <p:grpSp>
        <p:nvGrpSpPr>
          <p:cNvPr id="13323" name="그룹 92"/>
          <p:cNvGrpSpPr>
            <a:grpSpLocks/>
          </p:cNvGrpSpPr>
          <p:nvPr/>
        </p:nvGrpSpPr>
        <p:grpSpPr bwMode="auto">
          <a:xfrm>
            <a:off x="549275" y="704850"/>
            <a:ext cx="1747838" cy="365125"/>
            <a:chOff x="6193814" y="1696171"/>
            <a:chExt cx="888394" cy="220661"/>
          </a:xfrm>
        </p:grpSpPr>
        <p:sp>
          <p:nvSpPr>
            <p:cNvPr id="102" name="양쪽 모서리가 둥근 사각형 101"/>
            <p:cNvSpPr/>
            <p:nvPr/>
          </p:nvSpPr>
          <p:spPr>
            <a:xfrm>
              <a:off x="6193814" y="1696171"/>
              <a:ext cx="888394" cy="22066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맑은 고딕" pitchFamily="50" charset="-127"/>
              </a:endParaRPr>
            </a:p>
          </p:txBody>
        </p:sp>
        <p:sp>
          <p:nvSpPr>
            <p:cNvPr id="103" name="Text Placeholder 2"/>
            <p:cNvSpPr txBox="1">
              <a:spLocks/>
            </p:cNvSpPr>
            <p:nvPr/>
          </p:nvSpPr>
          <p:spPr bwMode="auto">
            <a:xfrm>
              <a:off x="6207947" y="1722571"/>
              <a:ext cx="816386" cy="15903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</p:spPr>
          <p:txBody>
            <a:bodyPr lIns="0" tIns="0" rIns="0" bIns="0" anchor="ctr">
              <a:spAutoFit/>
              <a:sp3d>
                <a:contourClr>
                  <a:srgbClr val="DDDDDD"/>
                </a:contourClr>
              </a:sp3d>
            </a:bodyPr>
            <a:lstStyle/>
            <a:p>
              <a:pPr algn="ctr" defTabSz="685700">
                <a:lnSpc>
                  <a:spcPct val="95000"/>
                </a:lnSpc>
                <a:buSzPct val="90000"/>
                <a:defRPr/>
              </a:pPr>
              <a:r>
                <a:rPr lang="ko-KR" altLang="en-US" b="1" dirty="0">
                  <a:ln w="3175">
                    <a:noFill/>
                  </a:ln>
                  <a:gradFill flip="none" rotWithShape="1">
                    <a:gsLst>
                      <a:gs pos="0">
                        <a:srgbClr val="FFFFFF">
                          <a:lumMod val="25000"/>
                        </a:srgbClr>
                      </a:gs>
                      <a:gs pos="32000">
                        <a:srgbClr val="FFFFFF">
                          <a:lumMod val="10000"/>
                        </a:srgbClr>
                      </a:gs>
                      <a:gs pos="91000">
                        <a:srgbClr val="000000"/>
                      </a:gs>
                    </a:gsLst>
                    <a:lin ang="5400000" scaled="1"/>
                    <a:tileRect/>
                  </a:gradFill>
                  <a:effectLst>
                    <a:glow rad="165100">
                      <a:srgbClr val="FFFFFF">
                        <a:alpha val="46000"/>
                      </a:srgbClr>
                    </a:glow>
                  </a:effectLst>
                  <a:latin typeface="맑은 고딕" pitchFamily="50" charset="-127"/>
                  <a:ea typeface="맑은 고딕" pitchFamily="50" charset="-127"/>
                  <a:cs typeface="Arial" charset="0"/>
                </a:rPr>
                <a:t>설립일</a:t>
              </a:r>
              <a:endParaRPr lang="en-US" b="1" dirty="0">
                <a:ln w="3175">
                  <a:noFill/>
                </a:ln>
                <a:gradFill flip="none" rotWithShape="1">
                  <a:gsLst>
                    <a:gs pos="0">
                      <a:srgbClr val="FFFFFF">
                        <a:lumMod val="25000"/>
                      </a:srgbClr>
                    </a:gs>
                    <a:gs pos="32000">
                      <a:srgbClr val="FFFFFF">
                        <a:lumMod val="10000"/>
                      </a:srgbClr>
                    </a:gs>
                    <a:gs pos="91000">
                      <a:srgbClr val="000000"/>
                    </a:gs>
                  </a:gsLst>
                  <a:lin ang="5400000" scaled="1"/>
                  <a:tileRect/>
                </a:gradFill>
                <a:effectLst>
                  <a:glow rad="165100">
                    <a:srgbClr val="FFFFFF">
                      <a:alpha val="46000"/>
                    </a:srgbClr>
                  </a:glow>
                </a:effectLst>
                <a:latin typeface="맑은 고딕" pitchFamily="50" charset="-127"/>
                <a:ea typeface="맑은 고딕" pitchFamily="50" charset="-127"/>
                <a:cs typeface="Arial" charset="0"/>
              </a:endParaRPr>
            </a:p>
          </p:txBody>
        </p:sp>
      </p:grpSp>
      <p:grpSp>
        <p:nvGrpSpPr>
          <p:cNvPr id="13324" name="그룹 92"/>
          <p:cNvGrpSpPr>
            <a:grpSpLocks/>
          </p:cNvGrpSpPr>
          <p:nvPr/>
        </p:nvGrpSpPr>
        <p:grpSpPr bwMode="auto">
          <a:xfrm>
            <a:off x="528638" y="3036888"/>
            <a:ext cx="1747837" cy="365125"/>
            <a:chOff x="6193814" y="1696171"/>
            <a:chExt cx="888394" cy="220661"/>
          </a:xfrm>
        </p:grpSpPr>
        <p:sp>
          <p:nvSpPr>
            <p:cNvPr id="105" name="양쪽 모서리가 둥근 사각형 104"/>
            <p:cNvSpPr/>
            <p:nvPr/>
          </p:nvSpPr>
          <p:spPr>
            <a:xfrm>
              <a:off x="6193814" y="1696171"/>
              <a:ext cx="888394" cy="22066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맑은 고딕" pitchFamily="50" charset="-127"/>
              </a:endParaRPr>
            </a:p>
          </p:txBody>
        </p:sp>
        <p:sp>
          <p:nvSpPr>
            <p:cNvPr id="106" name="Text Placeholder 2"/>
            <p:cNvSpPr txBox="1">
              <a:spLocks/>
            </p:cNvSpPr>
            <p:nvPr/>
          </p:nvSpPr>
          <p:spPr bwMode="auto">
            <a:xfrm>
              <a:off x="6207947" y="1722571"/>
              <a:ext cx="816386" cy="15903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</p:spPr>
          <p:txBody>
            <a:bodyPr lIns="0" tIns="0" rIns="0" bIns="0" anchor="ctr">
              <a:spAutoFit/>
              <a:sp3d>
                <a:contourClr>
                  <a:srgbClr val="DDDDDD"/>
                </a:contourClr>
              </a:sp3d>
            </a:bodyPr>
            <a:lstStyle/>
            <a:p>
              <a:pPr algn="ctr" defTabSz="685700">
                <a:lnSpc>
                  <a:spcPct val="95000"/>
                </a:lnSpc>
                <a:buSzPct val="90000"/>
                <a:defRPr/>
              </a:pPr>
              <a:r>
                <a:rPr lang="ko-KR" altLang="en-US" b="1" dirty="0">
                  <a:ln w="3175">
                    <a:noFill/>
                  </a:ln>
                  <a:gradFill flip="none" rotWithShape="1">
                    <a:gsLst>
                      <a:gs pos="0">
                        <a:srgbClr val="FFFFFF">
                          <a:lumMod val="25000"/>
                        </a:srgbClr>
                      </a:gs>
                      <a:gs pos="32000">
                        <a:srgbClr val="FFFFFF">
                          <a:lumMod val="10000"/>
                        </a:srgbClr>
                      </a:gs>
                      <a:gs pos="91000">
                        <a:srgbClr val="000000"/>
                      </a:gs>
                    </a:gsLst>
                    <a:lin ang="5400000" scaled="1"/>
                    <a:tileRect/>
                  </a:gradFill>
                  <a:effectLst>
                    <a:glow rad="165100">
                      <a:srgbClr val="FFFFFF">
                        <a:alpha val="46000"/>
                      </a:srgbClr>
                    </a:glow>
                  </a:effectLst>
                  <a:latin typeface="맑은 고딕" pitchFamily="50" charset="-127"/>
                  <a:ea typeface="맑은 고딕" pitchFamily="50" charset="-127"/>
                  <a:cs typeface="Arial" charset="0"/>
                </a:rPr>
                <a:t>자본금</a:t>
              </a:r>
              <a:endParaRPr lang="en-US" b="1" dirty="0">
                <a:ln w="3175">
                  <a:noFill/>
                </a:ln>
                <a:gradFill flip="none" rotWithShape="1">
                  <a:gsLst>
                    <a:gs pos="0">
                      <a:srgbClr val="FFFFFF">
                        <a:lumMod val="25000"/>
                      </a:srgbClr>
                    </a:gs>
                    <a:gs pos="32000">
                      <a:srgbClr val="FFFFFF">
                        <a:lumMod val="10000"/>
                      </a:srgbClr>
                    </a:gs>
                    <a:gs pos="91000">
                      <a:srgbClr val="000000"/>
                    </a:gs>
                  </a:gsLst>
                  <a:lin ang="5400000" scaled="1"/>
                  <a:tileRect/>
                </a:gradFill>
                <a:effectLst>
                  <a:glow rad="165100">
                    <a:srgbClr val="FFFFFF">
                      <a:alpha val="46000"/>
                    </a:srgbClr>
                  </a:glow>
                </a:effectLst>
                <a:latin typeface="맑은 고딕" pitchFamily="50" charset="-127"/>
                <a:ea typeface="맑은 고딕" pitchFamily="50" charset="-127"/>
                <a:cs typeface="Arial" charset="0"/>
              </a:endParaRPr>
            </a:p>
          </p:txBody>
        </p:sp>
      </p:grpSp>
      <p:grpSp>
        <p:nvGrpSpPr>
          <p:cNvPr id="13325" name="그룹 92"/>
          <p:cNvGrpSpPr>
            <a:grpSpLocks/>
          </p:cNvGrpSpPr>
          <p:nvPr/>
        </p:nvGrpSpPr>
        <p:grpSpPr bwMode="auto">
          <a:xfrm>
            <a:off x="528638" y="5365750"/>
            <a:ext cx="1747837" cy="365125"/>
            <a:chOff x="6193814" y="1696171"/>
            <a:chExt cx="888394" cy="220661"/>
          </a:xfrm>
        </p:grpSpPr>
        <p:sp>
          <p:nvSpPr>
            <p:cNvPr id="108" name="양쪽 모서리가 둥근 사각형 107"/>
            <p:cNvSpPr/>
            <p:nvPr/>
          </p:nvSpPr>
          <p:spPr>
            <a:xfrm>
              <a:off x="6193814" y="1696171"/>
              <a:ext cx="888394" cy="22066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맑은 고딕" pitchFamily="50" charset="-127"/>
              </a:endParaRPr>
            </a:p>
          </p:txBody>
        </p:sp>
        <p:sp>
          <p:nvSpPr>
            <p:cNvPr id="109" name="Text Placeholder 2"/>
            <p:cNvSpPr txBox="1">
              <a:spLocks/>
            </p:cNvSpPr>
            <p:nvPr/>
          </p:nvSpPr>
          <p:spPr bwMode="auto">
            <a:xfrm>
              <a:off x="6207947" y="1722571"/>
              <a:ext cx="816386" cy="15903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</p:spPr>
          <p:txBody>
            <a:bodyPr lIns="0" tIns="0" rIns="0" bIns="0" anchor="ctr">
              <a:spAutoFit/>
              <a:sp3d>
                <a:contourClr>
                  <a:srgbClr val="DDDDDD"/>
                </a:contourClr>
              </a:sp3d>
            </a:bodyPr>
            <a:lstStyle/>
            <a:p>
              <a:pPr algn="ctr" defTabSz="685700">
                <a:lnSpc>
                  <a:spcPct val="95000"/>
                </a:lnSpc>
                <a:buSzPct val="90000"/>
                <a:defRPr/>
              </a:pPr>
              <a:r>
                <a:rPr lang="ko-KR" altLang="en-US" b="1" dirty="0">
                  <a:ln w="3175">
                    <a:noFill/>
                  </a:ln>
                  <a:gradFill flip="none" rotWithShape="1">
                    <a:gsLst>
                      <a:gs pos="0">
                        <a:srgbClr val="FFFFFF">
                          <a:lumMod val="25000"/>
                        </a:srgbClr>
                      </a:gs>
                      <a:gs pos="32000">
                        <a:srgbClr val="FFFFFF">
                          <a:lumMod val="10000"/>
                        </a:srgbClr>
                      </a:gs>
                      <a:gs pos="91000">
                        <a:srgbClr val="000000"/>
                      </a:gs>
                    </a:gsLst>
                    <a:lin ang="5400000" scaled="1"/>
                    <a:tileRect/>
                  </a:gradFill>
                  <a:effectLst>
                    <a:glow rad="165100">
                      <a:srgbClr val="FFFFFF">
                        <a:alpha val="46000"/>
                      </a:srgbClr>
                    </a:glow>
                  </a:effectLst>
                  <a:latin typeface="맑은 고딕" pitchFamily="50" charset="-127"/>
                  <a:ea typeface="맑은 고딕" pitchFamily="50" charset="-127"/>
                  <a:cs typeface="Arial" charset="0"/>
                </a:rPr>
                <a:t>종업원수</a:t>
              </a:r>
              <a:endParaRPr lang="en-US" b="1" dirty="0">
                <a:ln w="3175">
                  <a:noFill/>
                </a:ln>
                <a:gradFill flip="none" rotWithShape="1">
                  <a:gsLst>
                    <a:gs pos="0">
                      <a:srgbClr val="FFFFFF">
                        <a:lumMod val="25000"/>
                      </a:srgbClr>
                    </a:gs>
                    <a:gs pos="32000">
                      <a:srgbClr val="FFFFFF">
                        <a:lumMod val="10000"/>
                      </a:srgbClr>
                    </a:gs>
                    <a:gs pos="91000">
                      <a:srgbClr val="000000"/>
                    </a:gs>
                  </a:gsLst>
                  <a:lin ang="5400000" scaled="1"/>
                  <a:tileRect/>
                </a:gradFill>
                <a:effectLst>
                  <a:glow rad="165100">
                    <a:srgbClr val="FFFFFF">
                      <a:alpha val="46000"/>
                    </a:srgbClr>
                  </a:glow>
                </a:effectLst>
                <a:latin typeface="맑은 고딕" pitchFamily="50" charset="-127"/>
                <a:ea typeface="맑은 고딕" pitchFamily="50" charset="-127"/>
                <a:cs typeface="Arial" charset="0"/>
              </a:endParaRPr>
            </a:p>
          </p:txBody>
        </p:sp>
      </p:grpSp>
      <p:grpSp>
        <p:nvGrpSpPr>
          <p:cNvPr id="13326" name="그룹 92"/>
          <p:cNvGrpSpPr>
            <a:grpSpLocks/>
          </p:cNvGrpSpPr>
          <p:nvPr/>
        </p:nvGrpSpPr>
        <p:grpSpPr bwMode="auto">
          <a:xfrm>
            <a:off x="4902200" y="3260725"/>
            <a:ext cx="1747838" cy="365125"/>
            <a:chOff x="6193814" y="1696171"/>
            <a:chExt cx="888394" cy="220661"/>
          </a:xfrm>
        </p:grpSpPr>
        <p:sp>
          <p:nvSpPr>
            <p:cNvPr id="114" name="양쪽 모서리가 둥근 사각형 113"/>
            <p:cNvSpPr/>
            <p:nvPr/>
          </p:nvSpPr>
          <p:spPr>
            <a:xfrm>
              <a:off x="6193814" y="1696171"/>
              <a:ext cx="888394" cy="22066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맑은 고딕" pitchFamily="50" charset="-127"/>
              </a:endParaRPr>
            </a:p>
          </p:txBody>
        </p:sp>
        <p:sp>
          <p:nvSpPr>
            <p:cNvPr id="115" name="Text Placeholder 2"/>
            <p:cNvSpPr txBox="1">
              <a:spLocks/>
            </p:cNvSpPr>
            <p:nvPr/>
          </p:nvSpPr>
          <p:spPr bwMode="auto">
            <a:xfrm>
              <a:off x="6207947" y="1722571"/>
              <a:ext cx="816386" cy="15903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</p:spPr>
          <p:txBody>
            <a:bodyPr lIns="0" tIns="0" rIns="0" bIns="0" anchor="ctr">
              <a:spAutoFit/>
              <a:sp3d>
                <a:contourClr>
                  <a:srgbClr val="DDDDDD"/>
                </a:contourClr>
              </a:sp3d>
            </a:bodyPr>
            <a:lstStyle/>
            <a:p>
              <a:pPr algn="ctr" defTabSz="685700">
                <a:lnSpc>
                  <a:spcPct val="95000"/>
                </a:lnSpc>
                <a:buSzPct val="90000"/>
                <a:defRPr/>
              </a:pPr>
              <a:r>
                <a:rPr lang="ko-KR" altLang="en-US" b="1" dirty="0">
                  <a:ln w="3175">
                    <a:noFill/>
                  </a:ln>
                  <a:gradFill flip="none" rotWithShape="1">
                    <a:gsLst>
                      <a:gs pos="0">
                        <a:srgbClr val="FFFFFF">
                          <a:lumMod val="25000"/>
                        </a:srgbClr>
                      </a:gs>
                      <a:gs pos="32000">
                        <a:srgbClr val="FFFFFF">
                          <a:lumMod val="10000"/>
                        </a:srgbClr>
                      </a:gs>
                      <a:gs pos="91000">
                        <a:srgbClr val="000000"/>
                      </a:gs>
                    </a:gsLst>
                    <a:lin ang="5400000" scaled="1"/>
                    <a:tileRect/>
                  </a:gradFill>
                  <a:effectLst>
                    <a:glow rad="165100">
                      <a:srgbClr val="FFFFFF">
                        <a:alpha val="46000"/>
                      </a:srgbClr>
                    </a:glow>
                  </a:effectLst>
                  <a:latin typeface="맑은 고딕" pitchFamily="50" charset="-127"/>
                  <a:ea typeface="맑은 고딕" pitchFamily="50" charset="-127"/>
                  <a:cs typeface="Arial" charset="0"/>
                </a:rPr>
                <a:t>사업장</a:t>
              </a:r>
              <a:endParaRPr lang="en-US" b="1" dirty="0">
                <a:ln w="3175">
                  <a:noFill/>
                </a:ln>
                <a:gradFill flip="none" rotWithShape="1">
                  <a:gsLst>
                    <a:gs pos="0">
                      <a:srgbClr val="FFFFFF">
                        <a:lumMod val="25000"/>
                      </a:srgbClr>
                    </a:gs>
                    <a:gs pos="32000">
                      <a:srgbClr val="FFFFFF">
                        <a:lumMod val="10000"/>
                      </a:srgbClr>
                    </a:gs>
                    <a:gs pos="91000">
                      <a:srgbClr val="000000"/>
                    </a:gs>
                  </a:gsLst>
                  <a:lin ang="5400000" scaled="1"/>
                  <a:tileRect/>
                </a:gradFill>
                <a:effectLst>
                  <a:glow rad="165100">
                    <a:srgbClr val="FFFFFF">
                      <a:alpha val="46000"/>
                    </a:srgbClr>
                  </a:glow>
                </a:effectLst>
                <a:latin typeface="맑은 고딕" pitchFamily="50" charset="-127"/>
                <a:ea typeface="맑은 고딕" pitchFamily="50" charset="-127"/>
                <a:cs typeface="Arial" charset="0"/>
              </a:endParaRPr>
            </a:p>
          </p:txBody>
        </p:sp>
      </p:grpSp>
      <p:sp>
        <p:nvSpPr>
          <p:cNvPr id="39" name="Abgerundetes Rechteck 20"/>
          <p:cNvSpPr/>
          <p:nvPr/>
        </p:nvSpPr>
        <p:spPr bwMode="gray">
          <a:xfrm>
            <a:off x="466725" y="1062038"/>
            <a:ext cx="3906838" cy="571500"/>
          </a:xfrm>
          <a:prstGeom prst="roundRect">
            <a:avLst>
              <a:gd name="adj" fmla="val 2444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 sz="2400" dirty="0">
              <a:ea typeface="MS PGothic" pitchFamily="34" charset="-128"/>
            </a:endParaRPr>
          </a:p>
        </p:txBody>
      </p:sp>
      <p:sp>
        <p:nvSpPr>
          <p:cNvPr id="40" name="Abgerundetes Rechteck 20"/>
          <p:cNvSpPr/>
          <p:nvPr/>
        </p:nvSpPr>
        <p:spPr bwMode="gray">
          <a:xfrm>
            <a:off x="466725" y="3408363"/>
            <a:ext cx="3906838" cy="588962"/>
          </a:xfrm>
          <a:prstGeom prst="roundRect">
            <a:avLst>
              <a:gd name="adj" fmla="val 2444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 sz="2400" dirty="0">
              <a:ea typeface="MS PGothic" pitchFamily="34" charset="-128"/>
            </a:endParaRPr>
          </a:p>
        </p:txBody>
      </p:sp>
      <p:sp>
        <p:nvSpPr>
          <p:cNvPr id="42" name="Abgerundetes Rechteck 20"/>
          <p:cNvSpPr/>
          <p:nvPr/>
        </p:nvSpPr>
        <p:spPr bwMode="gray">
          <a:xfrm>
            <a:off x="466725" y="2265363"/>
            <a:ext cx="3906838" cy="571500"/>
          </a:xfrm>
          <a:prstGeom prst="roundRect">
            <a:avLst>
              <a:gd name="adj" fmla="val 2444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 sz="2400" dirty="0">
              <a:ea typeface="MS PGothic" pitchFamily="34" charset="-128"/>
            </a:endParaRPr>
          </a:p>
        </p:txBody>
      </p:sp>
      <p:sp>
        <p:nvSpPr>
          <p:cNvPr id="43" name="Abgerundetes Rechteck 20"/>
          <p:cNvSpPr/>
          <p:nvPr/>
        </p:nvSpPr>
        <p:spPr bwMode="gray">
          <a:xfrm>
            <a:off x="466725" y="5737225"/>
            <a:ext cx="3906838" cy="571500"/>
          </a:xfrm>
          <a:prstGeom prst="roundRect">
            <a:avLst>
              <a:gd name="adj" fmla="val 2444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 sz="2400" dirty="0">
              <a:ea typeface="MS PGothic" pitchFamily="34" charset="-128"/>
            </a:endParaRPr>
          </a:p>
        </p:txBody>
      </p:sp>
      <p:sp>
        <p:nvSpPr>
          <p:cNvPr id="44" name="Abgerundetes Rechteck 20"/>
          <p:cNvSpPr/>
          <p:nvPr/>
        </p:nvSpPr>
        <p:spPr bwMode="gray">
          <a:xfrm>
            <a:off x="4835525" y="1062038"/>
            <a:ext cx="4056063" cy="1785937"/>
          </a:xfrm>
          <a:prstGeom prst="roundRect">
            <a:avLst>
              <a:gd name="adj" fmla="val 2444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 sz="2400" dirty="0">
              <a:ea typeface="MS PGothic" pitchFamily="34" charset="-128"/>
            </a:endParaRPr>
          </a:p>
        </p:txBody>
      </p:sp>
      <p:sp>
        <p:nvSpPr>
          <p:cNvPr id="45" name="Abgerundetes Rechteck 20"/>
          <p:cNvSpPr/>
          <p:nvPr/>
        </p:nvSpPr>
        <p:spPr bwMode="gray">
          <a:xfrm>
            <a:off x="4835525" y="3630613"/>
            <a:ext cx="4056063" cy="2679700"/>
          </a:xfrm>
          <a:prstGeom prst="roundRect">
            <a:avLst>
              <a:gd name="adj" fmla="val 2444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 sz="2400" dirty="0">
              <a:ea typeface="MS PGothic" pitchFamily="34" charset="-128"/>
            </a:endParaRPr>
          </a:p>
        </p:txBody>
      </p:sp>
      <p:grpSp>
        <p:nvGrpSpPr>
          <p:cNvPr id="13333" name="그룹 92"/>
          <p:cNvGrpSpPr>
            <a:grpSpLocks/>
          </p:cNvGrpSpPr>
          <p:nvPr/>
        </p:nvGrpSpPr>
        <p:grpSpPr bwMode="auto">
          <a:xfrm>
            <a:off x="528638" y="1898650"/>
            <a:ext cx="1747837" cy="365125"/>
            <a:chOff x="6193814" y="1696171"/>
            <a:chExt cx="888394" cy="220661"/>
          </a:xfrm>
        </p:grpSpPr>
        <p:sp>
          <p:nvSpPr>
            <p:cNvPr id="99" name="양쪽 모서리가 둥근 사각형 98"/>
            <p:cNvSpPr/>
            <p:nvPr/>
          </p:nvSpPr>
          <p:spPr>
            <a:xfrm>
              <a:off x="6193814" y="1696171"/>
              <a:ext cx="888394" cy="22066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맑은 고딕" pitchFamily="50" charset="-127"/>
              </a:endParaRPr>
            </a:p>
          </p:txBody>
        </p:sp>
        <p:sp>
          <p:nvSpPr>
            <p:cNvPr id="100" name="Text Placeholder 2"/>
            <p:cNvSpPr txBox="1">
              <a:spLocks/>
            </p:cNvSpPr>
            <p:nvPr/>
          </p:nvSpPr>
          <p:spPr bwMode="auto">
            <a:xfrm>
              <a:off x="6207947" y="1722571"/>
              <a:ext cx="816386" cy="15903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</p:spPr>
          <p:txBody>
            <a:bodyPr lIns="0" tIns="0" rIns="0" bIns="0" anchor="ctr">
              <a:spAutoFit/>
              <a:sp3d>
                <a:contourClr>
                  <a:srgbClr val="DDDDDD"/>
                </a:contourClr>
              </a:sp3d>
            </a:bodyPr>
            <a:lstStyle/>
            <a:p>
              <a:pPr algn="ctr" defTabSz="685700">
                <a:lnSpc>
                  <a:spcPct val="95000"/>
                </a:lnSpc>
                <a:buSzPct val="90000"/>
                <a:defRPr/>
              </a:pPr>
              <a:r>
                <a:rPr lang="ko-KR" altLang="en-US" b="1" dirty="0">
                  <a:ln w="3175">
                    <a:noFill/>
                  </a:ln>
                  <a:gradFill flip="none" rotWithShape="1">
                    <a:gsLst>
                      <a:gs pos="0">
                        <a:srgbClr val="FFFFFF">
                          <a:lumMod val="25000"/>
                        </a:srgbClr>
                      </a:gs>
                      <a:gs pos="32000">
                        <a:srgbClr val="FFFFFF">
                          <a:lumMod val="10000"/>
                        </a:srgbClr>
                      </a:gs>
                      <a:gs pos="91000">
                        <a:srgbClr val="000000"/>
                      </a:gs>
                    </a:gsLst>
                    <a:lin ang="5400000" scaled="1"/>
                    <a:tileRect/>
                  </a:gradFill>
                  <a:effectLst>
                    <a:glow rad="165100">
                      <a:srgbClr val="FFFFFF">
                        <a:alpha val="46000"/>
                      </a:srgbClr>
                    </a:glow>
                  </a:effectLst>
                  <a:latin typeface="맑은 고딕" pitchFamily="50" charset="-127"/>
                  <a:ea typeface="맑은 고딕" pitchFamily="50" charset="-127"/>
                  <a:cs typeface="Arial" charset="0"/>
                </a:rPr>
                <a:t>대표이사</a:t>
              </a:r>
              <a:endParaRPr lang="en-US" b="1" dirty="0">
                <a:ln w="3175">
                  <a:noFill/>
                </a:ln>
                <a:gradFill flip="none" rotWithShape="1">
                  <a:gsLst>
                    <a:gs pos="0">
                      <a:srgbClr val="FFFFFF">
                        <a:lumMod val="25000"/>
                      </a:srgbClr>
                    </a:gs>
                    <a:gs pos="32000">
                      <a:srgbClr val="FFFFFF">
                        <a:lumMod val="10000"/>
                      </a:srgbClr>
                    </a:gs>
                    <a:gs pos="91000">
                      <a:srgbClr val="000000"/>
                    </a:gs>
                  </a:gsLst>
                  <a:lin ang="5400000" scaled="1"/>
                  <a:tileRect/>
                </a:gradFill>
                <a:effectLst>
                  <a:glow rad="165100">
                    <a:srgbClr val="FFFFFF">
                      <a:alpha val="46000"/>
                    </a:srgbClr>
                  </a:glow>
                </a:effectLst>
                <a:latin typeface="맑은 고딕" pitchFamily="50" charset="-127"/>
                <a:ea typeface="맑은 고딕" pitchFamily="50" charset="-127"/>
                <a:cs typeface="Arial" charset="0"/>
              </a:endParaRPr>
            </a:p>
          </p:txBody>
        </p:sp>
      </p:grpSp>
      <p:grpSp>
        <p:nvGrpSpPr>
          <p:cNvPr id="13334" name="그룹 92"/>
          <p:cNvGrpSpPr>
            <a:grpSpLocks/>
          </p:cNvGrpSpPr>
          <p:nvPr/>
        </p:nvGrpSpPr>
        <p:grpSpPr bwMode="auto">
          <a:xfrm>
            <a:off x="4902200" y="688975"/>
            <a:ext cx="1747838" cy="365125"/>
            <a:chOff x="6193814" y="1696171"/>
            <a:chExt cx="888394" cy="220661"/>
          </a:xfrm>
        </p:grpSpPr>
        <p:sp>
          <p:nvSpPr>
            <p:cNvPr id="111" name="양쪽 모서리가 둥근 사각형 110"/>
            <p:cNvSpPr/>
            <p:nvPr/>
          </p:nvSpPr>
          <p:spPr>
            <a:xfrm>
              <a:off x="6193814" y="1696171"/>
              <a:ext cx="888394" cy="22066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맑은 고딕" pitchFamily="50" charset="-127"/>
              </a:endParaRPr>
            </a:p>
          </p:txBody>
        </p:sp>
        <p:sp>
          <p:nvSpPr>
            <p:cNvPr id="112" name="Text Placeholder 2"/>
            <p:cNvSpPr txBox="1">
              <a:spLocks/>
            </p:cNvSpPr>
            <p:nvPr/>
          </p:nvSpPr>
          <p:spPr bwMode="auto">
            <a:xfrm>
              <a:off x="6207947" y="1722571"/>
              <a:ext cx="816386" cy="15903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</p:spPr>
          <p:txBody>
            <a:bodyPr lIns="0" tIns="0" rIns="0" bIns="0" anchor="ctr">
              <a:spAutoFit/>
              <a:sp3d>
                <a:contourClr>
                  <a:srgbClr val="DDDDDD"/>
                </a:contourClr>
              </a:sp3d>
            </a:bodyPr>
            <a:lstStyle/>
            <a:p>
              <a:pPr algn="ctr" defTabSz="685700">
                <a:lnSpc>
                  <a:spcPct val="95000"/>
                </a:lnSpc>
                <a:buSzPct val="90000"/>
                <a:defRPr/>
              </a:pPr>
              <a:r>
                <a:rPr lang="ko-KR" altLang="en-US" b="1" dirty="0">
                  <a:ln w="3175">
                    <a:noFill/>
                  </a:ln>
                  <a:gradFill flip="none" rotWithShape="1">
                    <a:gsLst>
                      <a:gs pos="0">
                        <a:srgbClr val="FFFFFF">
                          <a:lumMod val="25000"/>
                        </a:srgbClr>
                      </a:gs>
                      <a:gs pos="32000">
                        <a:srgbClr val="FFFFFF">
                          <a:lumMod val="10000"/>
                        </a:srgbClr>
                      </a:gs>
                      <a:gs pos="91000">
                        <a:srgbClr val="000000"/>
                      </a:gs>
                    </a:gsLst>
                    <a:lin ang="5400000" scaled="1"/>
                    <a:tileRect/>
                  </a:gradFill>
                  <a:effectLst>
                    <a:glow rad="165100">
                      <a:srgbClr val="FFFFFF">
                        <a:alpha val="46000"/>
                      </a:srgbClr>
                    </a:glow>
                  </a:effectLst>
                  <a:latin typeface="맑은 고딕" pitchFamily="50" charset="-127"/>
                  <a:ea typeface="맑은 고딕" pitchFamily="50" charset="-127"/>
                  <a:cs typeface="Arial" charset="0"/>
                </a:rPr>
                <a:t>사업내용</a:t>
              </a:r>
              <a:endParaRPr lang="en-US" b="1" dirty="0">
                <a:ln w="3175">
                  <a:noFill/>
                </a:ln>
                <a:gradFill flip="none" rotWithShape="1">
                  <a:gsLst>
                    <a:gs pos="0">
                      <a:srgbClr val="FFFFFF">
                        <a:lumMod val="25000"/>
                      </a:srgbClr>
                    </a:gs>
                    <a:gs pos="32000">
                      <a:srgbClr val="FFFFFF">
                        <a:lumMod val="10000"/>
                      </a:srgbClr>
                    </a:gs>
                    <a:gs pos="91000">
                      <a:srgbClr val="000000"/>
                    </a:gs>
                  </a:gsLst>
                  <a:lin ang="5400000" scaled="1"/>
                  <a:tileRect/>
                </a:gradFill>
                <a:effectLst>
                  <a:glow rad="165100">
                    <a:srgbClr val="FFFFFF">
                      <a:alpha val="46000"/>
                    </a:srgbClr>
                  </a:glow>
                </a:effectLst>
                <a:latin typeface="맑은 고딕" pitchFamily="50" charset="-127"/>
                <a:ea typeface="맑은 고딕" pitchFamily="50" charset="-127"/>
                <a:cs typeface="Arial" charset="0"/>
              </a:endParaRPr>
            </a:p>
          </p:txBody>
        </p:sp>
      </p:grpSp>
      <p:pic>
        <p:nvPicPr>
          <p:cNvPr id="13335" name="Picture 23" descr="schatten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902200" y="6334125"/>
            <a:ext cx="4011613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23" descr="schatten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902200" y="2847975"/>
            <a:ext cx="4011613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Picture 23" descr="schatten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84188" y="1633538"/>
            <a:ext cx="4011612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8" name="Picture 23" descr="schatten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84188" y="2836863"/>
            <a:ext cx="4011612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9" name="Picture 23" descr="schatten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68313" y="5183188"/>
            <a:ext cx="4011612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0" name="Picture 23" descr="schatten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15925" y="6334125"/>
            <a:ext cx="4011613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8"/>
            <a:ext cx="9144000" cy="4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42" name="Rectangle 396"/>
          <p:cNvSpPr>
            <a:spLocks noChangeArrowheads="1"/>
          </p:cNvSpPr>
          <p:nvPr/>
        </p:nvSpPr>
        <p:spPr bwMode="auto">
          <a:xfrm>
            <a:off x="749300" y="4560888"/>
            <a:ext cx="31861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917" tIns="52459" rIns="104917" bIns="52459" anchor="ctr"/>
          <a:lstStyle>
            <a:lvl1pPr defTabSz="1047750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1pPr>
            <a:lvl2pPr marL="742950" indent="-285750" defTabSz="1047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2pPr>
            <a:lvl3pPr marL="1143000" indent="-228600" defTabSz="104775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3pPr>
            <a:lvl4pPr marL="1600200" indent="-228600" defTabSz="104775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4pPr>
            <a:lvl5pPr marL="2057400" indent="-228600" defTabSz="104775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25146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29718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34290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3886200" indent="-228600" defTabSz="104775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30000"/>
              </a:spcBef>
              <a:buClr>
                <a:srgbClr val="FFFF00"/>
              </a:buClr>
              <a:buSzTx/>
              <a:buFontTx/>
              <a:buNone/>
            </a:pPr>
            <a:r>
              <a:rPr lang="en-US" altLang="ko-KR" sz="2000" b="1" dirty="0">
                <a:latin typeface="맑은 고딕" pitchFamily="50" charset="-127"/>
              </a:rPr>
              <a:t>220</a:t>
            </a:r>
            <a:r>
              <a:rPr lang="ko-KR" altLang="en-US" sz="2000" b="1" dirty="0" err="1">
                <a:latin typeface="맑은 고딕" pitchFamily="50" charset="-127"/>
              </a:rPr>
              <a:t>억원</a:t>
            </a:r>
            <a:r>
              <a:rPr lang="en-US" altLang="ko-KR" sz="2000" b="1" dirty="0">
                <a:latin typeface="맑은 고딕" pitchFamily="50" charset="-127"/>
              </a:rPr>
              <a:t>/2017</a:t>
            </a:r>
            <a:r>
              <a:rPr lang="ko-KR" altLang="en-US" sz="2000" b="1" dirty="0">
                <a:latin typeface="맑은 고딕" pitchFamily="50" charset="-127"/>
              </a:rPr>
              <a:t>년 기준</a:t>
            </a:r>
            <a:endParaRPr lang="en-US" altLang="ko-KR" sz="900" dirty="0">
              <a:latin typeface="맑은 고딕" pitchFamily="50" charset="-127"/>
            </a:endParaRPr>
          </a:p>
        </p:txBody>
      </p:sp>
      <p:sp>
        <p:nvSpPr>
          <p:cNvPr id="49" name="Abgerundetes Rechteck 20"/>
          <p:cNvSpPr/>
          <p:nvPr/>
        </p:nvSpPr>
        <p:spPr bwMode="gray">
          <a:xfrm>
            <a:off x="468313" y="4578350"/>
            <a:ext cx="3906837" cy="571500"/>
          </a:xfrm>
          <a:prstGeom prst="roundRect">
            <a:avLst>
              <a:gd name="adj" fmla="val 2444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 sz="2400" dirty="0">
              <a:ea typeface="MS PGothic" pitchFamily="34" charset="-128"/>
            </a:endParaRPr>
          </a:p>
        </p:txBody>
      </p:sp>
      <p:grpSp>
        <p:nvGrpSpPr>
          <p:cNvPr id="13344" name="그룹 92"/>
          <p:cNvGrpSpPr>
            <a:grpSpLocks/>
          </p:cNvGrpSpPr>
          <p:nvPr/>
        </p:nvGrpSpPr>
        <p:grpSpPr bwMode="auto">
          <a:xfrm>
            <a:off x="530225" y="4211638"/>
            <a:ext cx="1747838" cy="365125"/>
            <a:chOff x="6193814" y="1696171"/>
            <a:chExt cx="888394" cy="220661"/>
          </a:xfrm>
        </p:grpSpPr>
        <p:sp>
          <p:nvSpPr>
            <p:cNvPr id="51" name="양쪽 모서리가 둥근 사각형 50"/>
            <p:cNvSpPr/>
            <p:nvPr/>
          </p:nvSpPr>
          <p:spPr>
            <a:xfrm>
              <a:off x="6193814" y="1696171"/>
              <a:ext cx="888394" cy="22066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맑은 고딕" pitchFamily="50" charset="-127"/>
              </a:endParaRPr>
            </a:p>
          </p:txBody>
        </p:sp>
        <p:sp>
          <p:nvSpPr>
            <p:cNvPr id="52" name="Text Placeholder 2"/>
            <p:cNvSpPr txBox="1">
              <a:spLocks/>
            </p:cNvSpPr>
            <p:nvPr/>
          </p:nvSpPr>
          <p:spPr bwMode="auto">
            <a:xfrm>
              <a:off x="6207947" y="1722571"/>
              <a:ext cx="816386" cy="15903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</p:spPr>
          <p:txBody>
            <a:bodyPr lIns="0" tIns="0" rIns="0" bIns="0" anchor="ctr">
              <a:spAutoFit/>
              <a:sp3d>
                <a:contourClr>
                  <a:srgbClr val="DDDDDD"/>
                </a:contourClr>
              </a:sp3d>
            </a:bodyPr>
            <a:lstStyle/>
            <a:p>
              <a:pPr algn="ctr" defTabSz="685700">
                <a:lnSpc>
                  <a:spcPct val="95000"/>
                </a:lnSpc>
                <a:buSzPct val="90000"/>
                <a:defRPr/>
              </a:pPr>
              <a:r>
                <a:rPr lang="ko-KR" altLang="en-US" b="1" dirty="0">
                  <a:ln w="3175">
                    <a:noFill/>
                  </a:ln>
                  <a:gradFill flip="none" rotWithShape="1">
                    <a:gsLst>
                      <a:gs pos="0">
                        <a:srgbClr val="FFFFFF">
                          <a:lumMod val="25000"/>
                        </a:srgbClr>
                      </a:gs>
                      <a:gs pos="32000">
                        <a:srgbClr val="FFFFFF">
                          <a:lumMod val="10000"/>
                        </a:srgbClr>
                      </a:gs>
                      <a:gs pos="91000">
                        <a:srgbClr val="000000"/>
                      </a:gs>
                    </a:gsLst>
                    <a:lin ang="5400000" scaled="1"/>
                    <a:tileRect/>
                  </a:gradFill>
                  <a:effectLst>
                    <a:glow rad="165100">
                      <a:srgbClr val="FFFFFF">
                        <a:alpha val="46000"/>
                      </a:srgbClr>
                    </a:glow>
                  </a:effectLst>
                  <a:latin typeface="맑은 고딕" pitchFamily="50" charset="-127"/>
                  <a:ea typeface="맑은 고딕" pitchFamily="50" charset="-127"/>
                  <a:cs typeface="Arial" charset="0"/>
                </a:rPr>
                <a:t>매출액</a:t>
              </a:r>
              <a:endParaRPr lang="en-US" b="1" dirty="0">
                <a:ln w="3175">
                  <a:noFill/>
                </a:ln>
                <a:gradFill flip="none" rotWithShape="1">
                  <a:gsLst>
                    <a:gs pos="0">
                      <a:srgbClr val="FFFFFF">
                        <a:lumMod val="25000"/>
                      </a:srgbClr>
                    </a:gs>
                    <a:gs pos="32000">
                      <a:srgbClr val="FFFFFF">
                        <a:lumMod val="10000"/>
                      </a:srgbClr>
                    </a:gs>
                    <a:gs pos="91000">
                      <a:srgbClr val="000000"/>
                    </a:gs>
                  </a:gsLst>
                  <a:lin ang="5400000" scaled="1"/>
                  <a:tileRect/>
                </a:gradFill>
                <a:effectLst>
                  <a:glow rad="165100">
                    <a:srgbClr val="FFFFFF">
                      <a:alpha val="46000"/>
                    </a:srgbClr>
                  </a:glow>
                </a:effectLst>
                <a:latin typeface="맑은 고딕" pitchFamily="50" charset="-127"/>
                <a:ea typeface="맑은 고딕" pitchFamily="50" charset="-127"/>
                <a:cs typeface="Arial" charset="0"/>
              </a:endParaRPr>
            </a:p>
          </p:txBody>
        </p:sp>
      </p:grpSp>
      <p:pic>
        <p:nvPicPr>
          <p:cNvPr id="13345" name="Picture 23" descr="schatten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68313" y="4030663"/>
            <a:ext cx="4011612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51520" y="59809"/>
            <a:ext cx="1535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  <a:defRPr/>
            </a:pPr>
            <a:r>
              <a:rPr lang="ko-KR" altLang="en-US" b="1" dirty="0"/>
              <a:t>회사</a:t>
            </a:r>
            <a:r>
              <a:rPr lang="en-US" altLang="ko-KR" b="1" dirty="0"/>
              <a:t> </a:t>
            </a:r>
            <a:r>
              <a:rPr lang="ko-KR" altLang="en-US" b="1" dirty="0"/>
              <a:t>소개</a:t>
            </a:r>
            <a:endParaRPr lang="en-US" altLang="ko-KR" b="1" dirty="0"/>
          </a:p>
        </p:txBody>
      </p:sp>
    </p:spTree>
    <p:extLst>
      <p:ext uri="{BB962C8B-B14F-4D97-AF65-F5344CB8AC3E}">
        <p14:creationId xmlns:p14="http://schemas.microsoft.com/office/powerpoint/2010/main" val="396570516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직사각형 4"/>
          <p:cNvSpPr>
            <a:spLocks noChangeArrowheads="1"/>
          </p:cNvSpPr>
          <p:nvPr/>
        </p:nvSpPr>
        <p:spPr bwMode="auto">
          <a:xfrm>
            <a:off x="467544" y="44450"/>
            <a:ext cx="85685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ko-KR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Y헤드라인B" panose="02030600000101010101" pitchFamily="18" charset="-127"/>
                <a:ea typeface="HY헤드라인B" panose="02030600000101010101" pitchFamily="18" charset="-127"/>
              </a:rPr>
              <a:t>8. LTE Router </a:t>
            </a:r>
            <a:r>
              <a:rPr lang="ko-KR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Y헤드라인B" panose="02030600000101010101" pitchFamily="18" charset="-127"/>
                <a:ea typeface="HY헤드라인B" panose="02030600000101010101" pitchFamily="18" charset="-127"/>
              </a:rPr>
              <a:t>하자보증 </a:t>
            </a:r>
          </a:p>
        </p:txBody>
      </p:sp>
      <p:cxnSp>
        <p:nvCxnSpPr>
          <p:cNvPr id="9" name="직선 연결선 8"/>
          <p:cNvCxnSpPr/>
          <p:nvPr/>
        </p:nvCxnSpPr>
        <p:spPr>
          <a:xfrm>
            <a:off x="0" y="549275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1" name="TextBox 1"/>
          <p:cNvSpPr txBox="1">
            <a:spLocks noChangeArrowheads="1"/>
          </p:cNvSpPr>
          <p:nvPr/>
        </p:nvSpPr>
        <p:spPr bwMode="auto">
          <a:xfrm>
            <a:off x="1187450" y="2097088"/>
            <a:ext cx="6300788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lnSpc>
                <a:spcPct val="2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en-US" altLang="ko-KR" sz="1800" b="1"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sz="1800" b="1">
                <a:latin typeface="나눔고딕" pitchFamily="50" charset="-127"/>
                <a:ea typeface="나눔고딕" pitchFamily="50" charset="-127"/>
              </a:rPr>
              <a:t>년 하자보증 </a:t>
            </a:r>
            <a:r>
              <a:rPr lang="en-US" altLang="ko-KR" sz="1800" b="1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1800" b="1">
                <a:latin typeface="나눔고딕" pitchFamily="50" charset="-127"/>
                <a:ea typeface="나눔고딕" pitchFamily="50" charset="-127"/>
              </a:rPr>
              <a:t>무상</a:t>
            </a:r>
            <a:endParaRPr lang="en-US" altLang="ko-KR" sz="1800" b="1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en-US" altLang="ko-KR" sz="1800" b="1">
                <a:latin typeface="나눔고딕" pitchFamily="50" charset="-127"/>
                <a:ea typeface="나눔고딕" pitchFamily="50" charset="-127"/>
              </a:rPr>
              <a:t>2</a:t>
            </a:r>
            <a:r>
              <a:rPr lang="ko-KR" altLang="en-US" sz="1800" b="1">
                <a:latin typeface="나눔고딕" pitchFamily="50" charset="-127"/>
                <a:ea typeface="나눔고딕" pitchFamily="50" charset="-127"/>
              </a:rPr>
              <a:t>년 하자보증 </a:t>
            </a:r>
            <a:r>
              <a:rPr lang="en-US" altLang="ko-KR" sz="1800" b="1">
                <a:latin typeface="나눔고딕" pitchFamily="50" charset="-127"/>
                <a:ea typeface="나눔고딕" pitchFamily="50" charset="-127"/>
              </a:rPr>
              <a:t>: LTE Router </a:t>
            </a:r>
            <a:r>
              <a:rPr lang="ko-KR" altLang="en-US" sz="1800" b="1">
                <a:latin typeface="나눔고딕" pitchFamily="50" charset="-127"/>
                <a:ea typeface="나눔고딕" pitchFamily="50" charset="-127"/>
              </a:rPr>
              <a:t>공급가의 </a:t>
            </a:r>
            <a:r>
              <a:rPr lang="en-US" altLang="ko-KR" sz="1800" b="1">
                <a:latin typeface="나눔고딕" pitchFamily="50" charset="-127"/>
                <a:ea typeface="나눔고딕" pitchFamily="50" charset="-127"/>
              </a:rPr>
              <a:t>3%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en-US" altLang="ko-KR" sz="1800" b="1"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sz="1800" b="1">
                <a:latin typeface="나눔고딕" pitchFamily="50" charset="-127"/>
                <a:ea typeface="나눔고딕" pitchFamily="50" charset="-127"/>
              </a:rPr>
              <a:t>년 하자보증 </a:t>
            </a:r>
            <a:r>
              <a:rPr lang="en-US" altLang="ko-KR" sz="1800" b="1">
                <a:latin typeface="나눔고딕" pitchFamily="50" charset="-127"/>
                <a:ea typeface="나눔고딕" pitchFamily="50" charset="-127"/>
              </a:rPr>
              <a:t>: LTE Router </a:t>
            </a:r>
            <a:r>
              <a:rPr lang="ko-KR" altLang="en-US" sz="1800" b="1">
                <a:latin typeface="나눔고딕" pitchFamily="50" charset="-127"/>
                <a:ea typeface="나눔고딕" pitchFamily="50" charset="-127"/>
              </a:rPr>
              <a:t>공급가의 </a:t>
            </a:r>
            <a:r>
              <a:rPr lang="en-US" altLang="ko-KR" sz="1800" b="1">
                <a:latin typeface="나눔고딕" pitchFamily="50" charset="-127"/>
                <a:ea typeface="나눔고딕" pitchFamily="50" charset="-127"/>
              </a:rPr>
              <a:t>5%</a:t>
            </a:r>
            <a:endParaRPr lang="ko-KR" altLang="en-US" sz="18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900113" y="1304925"/>
            <a:ext cx="7272337" cy="57626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CNS-Link LTE Router </a:t>
            </a:r>
            <a:r>
              <a:rPr lang="ko-KR" altLang="en-US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하자보증 프로세스</a:t>
            </a:r>
            <a:endParaRPr lang="en-US" altLang="ko-KR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슬라이드 번호 개체 틀 2"/>
          <p:cNvSpPr txBox="1">
            <a:spLocks/>
          </p:cNvSpPr>
          <p:nvPr/>
        </p:nvSpPr>
        <p:spPr bwMode="auto">
          <a:xfrm>
            <a:off x="6732588" y="65198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EEF0381-7AC8-46B4-BE43-DE9BA3B9C1D0}" type="slidenum">
              <a:rPr lang="en-US" altLang="ko-KR" sz="1400">
                <a:latin typeface="나눔고딕" pitchFamily="50" charset="-127"/>
                <a:ea typeface="나눔고딕" pitchFamily="50" charset="-127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en-US" altLang="ko-KR" sz="1400" dirty="0"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07818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직사각형 4"/>
          <p:cNvSpPr>
            <a:spLocks noChangeArrowheads="1"/>
          </p:cNvSpPr>
          <p:nvPr/>
        </p:nvSpPr>
        <p:spPr bwMode="auto">
          <a:xfrm>
            <a:off x="107950" y="115888"/>
            <a:ext cx="8928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ko-KR" sz="2000" b="1" dirty="0">
                <a:solidFill>
                  <a:srgbClr val="0033CC"/>
                </a:solidFill>
                <a:latin typeface="HY헤드라인B" panose="02030600000101010101" pitchFamily="18" charset="-127"/>
                <a:ea typeface="HY헤드라인B" panose="02030600000101010101" pitchFamily="18" charset="-127"/>
              </a:rPr>
              <a:t>9. </a:t>
            </a:r>
            <a:r>
              <a:rPr lang="ko-KR" altLang="en-US" sz="2000" b="1" dirty="0">
                <a:solidFill>
                  <a:srgbClr val="0033CC"/>
                </a:solidFill>
                <a:latin typeface="HY헤드라인B" panose="02030600000101010101" pitchFamily="18" charset="-127"/>
                <a:ea typeface="HY헤드라인B" panose="02030600000101010101" pitchFamily="18" charset="-127"/>
              </a:rPr>
              <a:t>주문 및 고객지원 연락처</a:t>
            </a:r>
          </a:p>
        </p:txBody>
      </p:sp>
      <p:cxnSp>
        <p:nvCxnSpPr>
          <p:cNvPr id="8" name="직선 연결선 7"/>
          <p:cNvCxnSpPr/>
          <p:nvPr/>
        </p:nvCxnSpPr>
        <p:spPr>
          <a:xfrm>
            <a:off x="0" y="549275"/>
            <a:ext cx="9144000" cy="0"/>
          </a:xfrm>
          <a:prstGeom prst="line">
            <a:avLst/>
          </a:prstGeom>
          <a:ln w="28575">
            <a:solidFill>
              <a:srgbClr val="D82E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4" name="슬라이드 번호 개체 틀 2"/>
          <p:cNvSpPr txBox="1">
            <a:spLocks/>
          </p:cNvSpPr>
          <p:nvPr/>
        </p:nvSpPr>
        <p:spPr bwMode="auto">
          <a:xfrm>
            <a:off x="6743204" y="645318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4199B82-2CAB-451C-9B30-2D42FAD9512B}" type="slidenum">
              <a:rPr lang="en-US" altLang="ko-KR" sz="1400">
                <a:latin typeface="나눔고딕" pitchFamily="50" charset="-127"/>
                <a:ea typeface="나눔고딕" pitchFamily="50" charset="-127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ko-KR" sz="140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2"/>
          <p:cNvSpPr>
            <a:spLocks noChangeArrowheads="1"/>
          </p:cNvSpPr>
          <p:nvPr/>
        </p:nvSpPr>
        <p:spPr bwMode="auto">
          <a:xfrm>
            <a:off x="773113" y="738506"/>
            <a:ext cx="7831137" cy="593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200150" indent="-28575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ko-KR" altLang="en-US" sz="140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영업</a:t>
            </a:r>
            <a:r>
              <a:rPr lang="en-US" altLang="ko-KR" sz="140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: </a:t>
            </a:r>
          </a:p>
          <a:p>
            <a:pPr lvl="2" eaLnBrk="1" hangingPunct="1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ko-KR" altLang="ko-KR" sz="140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김진범 상무</a:t>
            </a:r>
            <a:endParaRPr lang="en-US" altLang="ko-KR" sz="1400" b="1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lvl="3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ko-KR" sz="14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Mobile : 010-9973-3027, </a:t>
            </a:r>
          </a:p>
          <a:p>
            <a:pPr lvl="3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ko-KR" sz="14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E-Mail : </a:t>
            </a:r>
            <a:r>
              <a:rPr lang="en-US" altLang="ko-KR" sz="1400" u="sng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hlinkClick r:id="rId3"/>
              </a:rPr>
              <a:t>jbkim@cns-link.co.kr</a:t>
            </a:r>
            <a:endParaRPr lang="en-US" altLang="ko-KR" sz="1400" u="sng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lvl="2" eaLnBrk="1" hangingPunct="1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ko-KR" altLang="en-US" sz="140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김상태 부장</a:t>
            </a:r>
            <a:endParaRPr lang="en-US" altLang="ko-KR" sz="1400" b="1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lvl="3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ko-KR" sz="14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Mobile : 010-8738-4232, </a:t>
            </a:r>
          </a:p>
          <a:p>
            <a:pPr lvl="3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ko-KR" sz="14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E-Mail : </a:t>
            </a:r>
            <a:r>
              <a:rPr lang="en-US" altLang="ko-KR" sz="14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hlinkClick r:id="rId4"/>
              </a:rPr>
              <a:t>st</a:t>
            </a:r>
            <a:r>
              <a:rPr lang="en-US" altLang="ko-KR" sz="1400" u="sng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hlinkClick r:id="rId4"/>
              </a:rPr>
              <a:t>kim@cns-link.co.k</a:t>
            </a:r>
            <a:r>
              <a:rPr lang="en-US" altLang="ko-KR" sz="1400" u="sng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hlinkClick r:id="rId3"/>
              </a:rPr>
              <a:t>r</a:t>
            </a:r>
            <a:endParaRPr lang="en-US" altLang="ko-KR" sz="1400" b="1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lvl="2" eaLnBrk="1" hangingPunct="1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ko-KR" altLang="en-US" sz="140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김영훈</a:t>
            </a:r>
            <a:r>
              <a:rPr lang="en-US" altLang="ko-KR" sz="140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40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과장</a:t>
            </a:r>
            <a:endParaRPr lang="en-US" altLang="ko-KR" sz="1400" b="1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lvl="3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ko-KR" sz="14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Mobile : 010-2573-4393, </a:t>
            </a:r>
          </a:p>
          <a:p>
            <a:pPr lvl="3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ko-KR" sz="14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E-Mail : </a:t>
            </a:r>
            <a:r>
              <a:rPr lang="en-US" altLang="ko-KR" sz="1400" u="sng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  <a:hlinkClick r:id="rId5"/>
              </a:rPr>
              <a:t>yhkim@cns-link.co.kr</a:t>
            </a:r>
            <a:endParaRPr lang="en-US" altLang="ko-KR" sz="1400" u="sng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914400" lvl="2" indent="0" latinLnBrk="0">
              <a:buFontTx/>
              <a:buNone/>
              <a:defRPr/>
            </a:pP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   </a:t>
            </a:r>
          </a:p>
          <a:p>
            <a:pPr lvl="1" latinLnBrk="0">
              <a:buFont typeface="Wingdings" panose="05000000000000000000" pitchFamily="2" charset="2"/>
              <a:buChar char="§"/>
              <a:defRPr/>
            </a:pPr>
            <a:r>
              <a:rPr lang="ko-KR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주문 관련</a:t>
            </a:r>
            <a:r>
              <a:rPr lang="en-US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E-Main </a:t>
            </a:r>
            <a:r>
              <a:rPr lang="ko-KR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또는</a:t>
            </a:r>
            <a:r>
              <a:rPr lang="en-US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Fax </a:t>
            </a:r>
            <a:r>
              <a:rPr lang="ko-KR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접수</a:t>
            </a:r>
            <a:endParaRPr lang="ko-KR" altLang="ko-KR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2" latinLnBrk="0">
              <a:buFont typeface="Wingdings" panose="05000000000000000000" pitchFamily="2" charset="2"/>
              <a:buChar char="ü"/>
              <a:defRPr/>
            </a:pPr>
            <a:r>
              <a:rPr lang="ko-KR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발주서 접수 담당자 </a:t>
            </a:r>
            <a:r>
              <a:rPr lang="en-US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장향남</a:t>
            </a:r>
            <a:r>
              <a:rPr lang="ko-KR" altLang="en-US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주임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   </a:t>
            </a:r>
          </a:p>
          <a:p>
            <a:pPr lvl="3" latinLnBrk="0">
              <a:buFont typeface="Wingdings" panose="05000000000000000000" pitchFamily="2" charset="2"/>
              <a:buChar char="Ø"/>
              <a:defRPr/>
            </a:pP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 </a:t>
            </a:r>
            <a:r>
              <a:rPr lang="ko-KR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화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: 070-8786-6464</a:t>
            </a:r>
            <a:endParaRPr lang="ko-KR" altLang="ko-KR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3" latinLnBrk="0">
              <a:buFont typeface="Wingdings" panose="05000000000000000000" pitchFamily="2" charset="2"/>
              <a:buChar char="Ø"/>
              <a:defRPr/>
            </a:pP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Mobile  : 010-5000-6711</a:t>
            </a:r>
            <a:endParaRPr lang="ko-KR" altLang="ko-KR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3" latinLnBrk="0">
              <a:buFont typeface="Wingdings" panose="05000000000000000000" pitchFamily="2" charset="2"/>
              <a:buChar char="Ø"/>
              <a:defRPr/>
            </a:pP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F ax     : 031-706-0256</a:t>
            </a:r>
            <a:endParaRPr lang="ko-KR" altLang="ko-KR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3" latinLnBrk="0">
              <a:buFont typeface="Wingdings" panose="05000000000000000000" pitchFamily="2" charset="2"/>
              <a:buChar char="Ø"/>
              <a:defRPr/>
            </a:pP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E-Mail   </a:t>
            </a:r>
            <a:r>
              <a:rPr lang="en-US" altLang="ko-KR" sz="1400" u="sng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  <a:hlinkClick r:id="rId6"/>
              </a:rPr>
              <a:t>jhn@cns-link.co.kr</a:t>
            </a:r>
            <a:r>
              <a:rPr lang="en-US" altLang="ko-KR" sz="1400" dirty="0">
                <a:solidFill>
                  <a:srgbClr val="0033C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 </a:t>
            </a:r>
            <a:r>
              <a:rPr lang="ko-KR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참조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 </a:t>
            </a:r>
            <a:r>
              <a:rPr lang="en-US" altLang="ko-KR" sz="1400" u="sng" dirty="0">
                <a:latin typeface="나눔고딕" panose="020D0604000000000000" pitchFamily="50" charset="-127"/>
                <a:ea typeface="나눔고딕" panose="020D0604000000000000" pitchFamily="50" charset="-127"/>
                <a:hlinkClick r:id="rId3"/>
              </a:rPr>
              <a:t>jbkim@cns-link.co.kr</a:t>
            </a:r>
            <a:endParaRPr lang="ko-KR" altLang="ko-KR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lvl="3" latinLnBrk="0">
              <a:buFont typeface="Wingdings" panose="05000000000000000000" pitchFamily="2" charset="2"/>
              <a:buChar char="Ø"/>
              <a:defRPr/>
            </a:pPr>
            <a:r>
              <a:rPr lang="ko-KR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 품 명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:  GMR/CNR-L100/CNR-L300W(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공인 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IP/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사설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IP)</a:t>
            </a:r>
          </a:p>
          <a:p>
            <a:pPr lvl="2" latinLnBrk="0">
              <a:buFont typeface="Wingdings" panose="05000000000000000000" pitchFamily="2" charset="2"/>
              <a:buChar char="ü"/>
              <a:defRPr/>
            </a:pPr>
            <a:endParaRPr lang="en-US" altLang="ko-KR" sz="10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457200" lvl="1" indent="0" latinLnBrk="0">
              <a:buFontTx/>
              <a:buNone/>
              <a:defRPr/>
            </a:pPr>
            <a:endParaRPr lang="en-US" altLang="ko-KR" sz="1050" b="1" u="sng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  <a:hlinkClick r:id="rId3"/>
            </a:endParaRP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ko-KR" altLang="ko-KR" sz="140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고객지원</a:t>
            </a:r>
            <a:r>
              <a:rPr lang="en-US" altLang="ko-KR" sz="140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: </a:t>
            </a:r>
          </a:p>
          <a:p>
            <a:pPr lvl="2" eaLnBrk="1" hangingPunct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ko-KR" sz="14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Call Center: 1644-9719(LTE Router </a:t>
            </a:r>
            <a:r>
              <a:rPr lang="ko-KR" altLang="en-US" sz="14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전용 </a:t>
            </a:r>
            <a:r>
              <a:rPr lang="en-US" altLang="ko-KR" sz="14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Call)</a:t>
            </a:r>
          </a:p>
          <a:p>
            <a:pPr lvl="2" eaLnBrk="1" hangingPunct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ko-KR" sz="14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A/S Center </a:t>
            </a:r>
          </a:p>
          <a:p>
            <a:pPr marL="914400" lvl="2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ko-KR" sz="1400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            </a:t>
            </a:r>
            <a:r>
              <a:rPr lang="ko-KR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경기도 성남시 중원구 </a:t>
            </a:r>
            <a:r>
              <a:rPr lang="ko-KR" altLang="ko-KR" sz="14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사기막골로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137(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상대원동 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138-6) </a:t>
            </a:r>
          </a:p>
          <a:p>
            <a:pPr marL="914400" lvl="2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</a:t>
            </a:r>
            <a:r>
              <a:rPr lang="ko-KR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중앙인더스피아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차 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9</a:t>
            </a:r>
            <a:r>
              <a:rPr lang="ko-KR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층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906</a:t>
            </a:r>
            <a:r>
              <a:rPr lang="ko-KR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호</a:t>
            </a:r>
            <a:endParaRPr lang="en-US" altLang="ko-KR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32379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32088"/>
            <a:ext cx="14144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그림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4070350"/>
            <a:ext cx="141605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그림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722563"/>
            <a:ext cx="14160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2"/>
          <p:cNvSpPr txBox="1">
            <a:spLocks noChangeArrowheads="1"/>
          </p:cNvSpPr>
          <p:nvPr/>
        </p:nvSpPr>
        <p:spPr bwMode="auto">
          <a:xfrm>
            <a:off x="473075" y="2701925"/>
            <a:ext cx="1243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1400" b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① 내비게이션</a:t>
            </a:r>
          </a:p>
        </p:txBody>
      </p:sp>
      <p:sp>
        <p:nvSpPr>
          <p:cNvPr id="14342" name="TextBox 36"/>
          <p:cNvSpPr txBox="1">
            <a:spLocks noChangeArrowheads="1"/>
          </p:cNvSpPr>
          <p:nvPr/>
        </p:nvSpPr>
        <p:spPr bwMode="auto">
          <a:xfrm>
            <a:off x="474663" y="4048125"/>
            <a:ext cx="1074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1400" b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② 블랙박스</a:t>
            </a:r>
          </a:p>
        </p:txBody>
      </p:sp>
      <p:sp>
        <p:nvSpPr>
          <p:cNvPr id="14343" name="Rectangle 2"/>
          <p:cNvSpPr txBox="1">
            <a:spLocks noChangeArrowheads="1"/>
          </p:cNvSpPr>
          <p:nvPr/>
        </p:nvSpPr>
        <p:spPr bwMode="auto">
          <a:xfrm>
            <a:off x="428625" y="4443413"/>
            <a:ext cx="20732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HD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급 </a:t>
            </a: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1CH/2CH 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블랙박스</a:t>
            </a: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배터리 방전</a:t>
            </a: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방지기능</a:t>
            </a:r>
            <a:endParaRPr lang="en-US" altLang="ko-KR" sz="120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3.5”, 5” LCD 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블랙박스</a:t>
            </a:r>
            <a:endParaRPr lang="en-US" altLang="ko-KR" sz="120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344" name="TextBox 45"/>
          <p:cNvSpPr txBox="1">
            <a:spLocks noChangeArrowheads="1"/>
          </p:cNvSpPr>
          <p:nvPr/>
        </p:nvSpPr>
        <p:spPr bwMode="auto">
          <a:xfrm>
            <a:off x="4981575" y="2714625"/>
            <a:ext cx="1338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1400" b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④ </a:t>
            </a:r>
            <a:r>
              <a:rPr lang="en-US" altLang="ko-KR" sz="1400" b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LTE Router</a:t>
            </a:r>
            <a:endParaRPr lang="ko-KR" altLang="en-US" sz="1400" b="1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434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2787650"/>
            <a:ext cx="14128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그림 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4225925"/>
            <a:ext cx="11430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2" descr="D:\씨엔에스-링크\navi\BLACKBOX\4CAM\문서\사양서\사양서 사진\0210\_DSC0189_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75" y="5500688"/>
            <a:ext cx="125571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그림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5284788"/>
            <a:ext cx="14160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Box 2"/>
          <p:cNvSpPr txBox="1">
            <a:spLocks noChangeArrowheads="1"/>
          </p:cNvSpPr>
          <p:nvPr/>
        </p:nvSpPr>
        <p:spPr bwMode="auto">
          <a:xfrm>
            <a:off x="5013325" y="5253038"/>
            <a:ext cx="1096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1400" b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⑥ </a:t>
            </a:r>
            <a:r>
              <a:rPr lang="en-US" altLang="ko-KR" sz="1400" b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Car DVR</a:t>
            </a:r>
            <a:endParaRPr lang="ko-KR" altLang="en-US" sz="1400" b="1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350" name="Rectangle 2"/>
          <p:cNvSpPr txBox="1">
            <a:spLocks noChangeArrowheads="1"/>
          </p:cNvSpPr>
          <p:nvPr/>
        </p:nvSpPr>
        <p:spPr bwMode="auto">
          <a:xfrm>
            <a:off x="4967288" y="5635625"/>
            <a:ext cx="2109787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화물차용 </a:t>
            </a: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5CH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블랙박스</a:t>
            </a:r>
            <a:endParaRPr lang="en-US" altLang="ko-KR" sz="120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HDD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내장</a:t>
            </a: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외장 </a:t>
            </a: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SD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카드확장</a:t>
            </a:r>
            <a:endParaRPr lang="en-US" altLang="ko-KR" sz="120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관제서버를 통한 모니터링 </a:t>
            </a:r>
            <a:endParaRPr lang="ko-KR" altLang="en-US" sz="120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351" name="Rectangle 2"/>
          <p:cNvSpPr txBox="1">
            <a:spLocks noChangeArrowheads="1"/>
          </p:cNvSpPr>
          <p:nvPr/>
        </p:nvSpPr>
        <p:spPr bwMode="auto">
          <a:xfrm>
            <a:off x="4902200" y="4378325"/>
            <a:ext cx="224155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WIFI  AP(Access Point)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PC 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및 스마트폰 </a:t>
            </a: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App.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을 통한</a:t>
            </a:r>
            <a:endParaRPr lang="en-US" altLang="ko-KR" sz="120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Monitoring 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및 </a:t>
            </a: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Control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서비스서버 구축</a:t>
            </a:r>
            <a:endParaRPr lang="en-US" altLang="ko-KR" sz="120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4352" name="그림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3976688"/>
            <a:ext cx="14160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3" name="TextBox 45"/>
          <p:cNvSpPr txBox="1">
            <a:spLocks noChangeArrowheads="1"/>
          </p:cNvSpPr>
          <p:nvPr/>
        </p:nvSpPr>
        <p:spPr bwMode="auto">
          <a:xfrm>
            <a:off x="4975225" y="3949700"/>
            <a:ext cx="1376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1400" b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⑤ </a:t>
            </a:r>
            <a:r>
              <a:rPr lang="en-US" altLang="ko-KR" sz="1400" b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Shop CCTV</a:t>
            </a:r>
            <a:endParaRPr lang="ko-KR" altLang="en-US" sz="1400" b="1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354" name="AutoShape 211"/>
          <p:cNvSpPr>
            <a:spLocks noChangeArrowheads="1"/>
          </p:cNvSpPr>
          <p:nvPr/>
        </p:nvSpPr>
        <p:spPr bwMode="auto">
          <a:xfrm flipV="1">
            <a:off x="317500" y="785813"/>
            <a:ext cx="8574088" cy="1071562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wrap="none" lIns="95779" tIns="47889" rIns="95779" bIns="47889"/>
          <a:lstStyle>
            <a:lvl1pPr defTabSz="957263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1pPr>
            <a:lvl2pPr marL="742950" indent="-285750" defTabSz="957263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2pPr>
            <a:lvl3pPr marL="1143000" indent="-228600" defTabSz="957263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3pPr>
            <a:lvl4pPr marL="1600200" indent="-228600" defTabSz="957263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4pPr>
            <a:lvl5pPr marL="2057400" indent="-228600" defTabSz="957263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2514600" indent="-228600" defTabSz="957263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2971800" indent="-228600" defTabSz="957263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3429000" indent="-228600" defTabSz="957263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3886200" indent="-228600" defTabSz="957263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hlink"/>
              </a:buClr>
              <a:buSzTx/>
              <a:buFont typeface="Wingdings" pitchFamily="2" charset="2"/>
              <a:buChar char="v"/>
            </a:pPr>
            <a:r>
              <a:rPr lang="en-US" altLang="ko-KR" sz="1800" b="1">
                <a:solidFill>
                  <a:srgbClr val="000066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800" b="1">
                <a:solidFill>
                  <a:srgbClr val="000066"/>
                </a:solidFill>
                <a:latin typeface="나눔고딕" pitchFamily="50" charset="-127"/>
                <a:ea typeface="나눔고딕" pitchFamily="50" charset="-127"/>
              </a:rPr>
              <a:t>정보단말과 </a:t>
            </a:r>
            <a:r>
              <a:rPr lang="en-US" altLang="ko-KR" sz="1800" b="1">
                <a:solidFill>
                  <a:srgbClr val="000066"/>
                </a:solidFill>
                <a:latin typeface="나눔고딕" pitchFamily="50" charset="-127"/>
                <a:ea typeface="나눔고딕" pitchFamily="50" charset="-127"/>
              </a:rPr>
              <a:t>ICT</a:t>
            </a:r>
            <a:r>
              <a:rPr lang="ko-KR" altLang="en-US" sz="1800" b="1">
                <a:solidFill>
                  <a:srgbClr val="000066"/>
                </a:solidFill>
                <a:latin typeface="나눔고딕" pitchFamily="50" charset="-127"/>
                <a:ea typeface="나눔고딕" pitchFamily="50" charset="-127"/>
              </a:rPr>
              <a:t>솔루션의 </a:t>
            </a:r>
            <a:r>
              <a:rPr lang="en-US" altLang="ko-KR" sz="1800" b="1">
                <a:solidFill>
                  <a:srgbClr val="000066"/>
                </a:solidFill>
                <a:latin typeface="나눔고딕" pitchFamily="50" charset="-127"/>
                <a:ea typeface="나눔고딕" pitchFamily="50" charset="-127"/>
              </a:rPr>
              <a:t>2</a:t>
            </a:r>
            <a:r>
              <a:rPr lang="ko-KR" altLang="en-US" sz="1800" b="1">
                <a:solidFill>
                  <a:srgbClr val="000066"/>
                </a:solidFill>
                <a:latin typeface="나눔고딕" pitchFamily="50" charset="-127"/>
                <a:ea typeface="나눔고딕" pitchFamily="50" charset="-127"/>
              </a:rPr>
              <a:t>개 사업군을 축으로 </a:t>
            </a:r>
            <a:r>
              <a:rPr lang="en-US" altLang="ko-KR" sz="1800" b="1">
                <a:solidFill>
                  <a:srgbClr val="000066"/>
                </a:solidFill>
                <a:latin typeface="나눔고딕" pitchFamily="50" charset="-127"/>
                <a:ea typeface="나눔고딕" pitchFamily="50" charset="-127"/>
              </a:rPr>
              <a:t>6</a:t>
            </a:r>
            <a:r>
              <a:rPr lang="ko-KR" altLang="en-US" sz="1800" b="1">
                <a:solidFill>
                  <a:srgbClr val="000066"/>
                </a:solidFill>
                <a:latin typeface="나눔고딕" pitchFamily="50" charset="-127"/>
                <a:ea typeface="나눔고딕" pitchFamily="50" charset="-127"/>
              </a:rPr>
              <a:t>개 상품 사업을 추진中</a:t>
            </a:r>
            <a:endParaRPr lang="en-US" altLang="ko-KR" sz="1800" b="1">
              <a:solidFill>
                <a:srgbClr val="000066"/>
              </a:solidFill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hlink"/>
              </a:buClr>
              <a:buSzTx/>
              <a:buFontTx/>
              <a:buNone/>
            </a:pPr>
            <a:r>
              <a:rPr lang="en-US" altLang="ko-KR" sz="1800" b="1">
                <a:solidFill>
                  <a:srgbClr val="000066"/>
                </a:solidFill>
                <a:latin typeface="나눔고딕" pitchFamily="50" charset="-127"/>
                <a:ea typeface="나눔고딕" pitchFamily="50" charset="-127"/>
              </a:rPr>
              <a:t>    </a:t>
            </a:r>
            <a:r>
              <a:rPr lang="ko-KR" altLang="en-US" sz="1800" b="1">
                <a:solidFill>
                  <a:srgbClr val="000066"/>
                </a:solidFill>
                <a:latin typeface="나눔고딕" pitchFamily="50" charset="-127"/>
                <a:ea typeface="나눔고딕" pitchFamily="50" charset="-127"/>
              </a:rPr>
              <a:t>향후 兩사업間 공통 기술 </a:t>
            </a:r>
            <a:r>
              <a:rPr lang="en-US" altLang="ko-KR" sz="1800" b="1">
                <a:solidFill>
                  <a:srgbClr val="000066"/>
                </a:solidFill>
                <a:latin typeface="나눔고딕" pitchFamily="50" charset="-127"/>
                <a:ea typeface="나눔고딕" pitchFamily="50" charset="-127"/>
              </a:rPr>
              <a:t>Synergy</a:t>
            </a:r>
            <a:r>
              <a:rPr lang="ko-KR" altLang="en-US" sz="1800" b="1">
                <a:solidFill>
                  <a:srgbClr val="000066"/>
                </a:solidFill>
                <a:latin typeface="나눔고딕" pitchFamily="50" charset="-127"/>
                <a:ea typeface="나눔고딕" pitchFamily="50" charset="-127"/>
              </a:rPr>
              <a:t>를 발휘하여 </a:t>
            </a:r>
            <a:r>
              <a:rPr lang="en-US" altLang="ko-KR" sz="1800" b="1">
                <a:solidFill>
                  <a:srgbClr val="000066"/>
                </a:solidFill>
                <a:latin typeface="나눔고딕" pitchFamily="50" charset="-127"/>
                <a:ea typeface="나눔고딕" pitchFamily="50" charset="-127"/>
              </a:rPr>
              <a:t>IoT Convergence </a:t>
            </a:r>
            <a:r>
              <a:rPr lang="ko-KR" altLang="en-US" sz="1800" b="1">
                <a:solidFill>
                  <a:srgbClr val="000066"/>
                </a:solidFill>
                <a:latin typeface="나눔고딕" pitchFamily="50" charset="-127"/>
                <a:ea typeface="나눔고딕" pitchFamily="50" charset="-127"/>
              </a:rPr>
              <a:t>사업으로 육성</a:t>
            </a:r>
            <a:r>
              <a:rPr lang="en-US" altLang="ko-KR" sz="1800" b="1">
                <a:solidFill>
                  <a:srgbClr val="000066"/>
                </a:solidFill>
                <a:latin typeface="나눔고딕" pitchFamily="50" charset="-127"/>
                <a:ea typeface="나눔고딕" pitchFamily="50" charset="-127"/>
              </a:rPr>
              <a:t>    </a:t>
            </a:r>
            <a:r>
              <a:rPr lang="ko-KR" altLang="en-US" sz="1800" b="1">
                <a:solidFill>
                  <a:srgbClr val="000066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1400" b="1">
              <a:solidFill>
                <a:srgbClr val="0000CC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4355" name="그림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5343525"/>
            <a:ext cx="21558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6" name="TextBox 36"/>
          <p:cNvSpPr txBox="1">
            <a:spLocks noChangeArrowheads="1"/>
          </p:cNvSpPr>
          <p:nvPr/>
        </p:nvSpPr>
        <p:spPr bwMode="auto">
          <a:xfrm>
            <a:off x="352425" y="5322888"/>
            <a:ext cx="2316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1400" b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③ 내비</a:t>
            </a:r>
            <a:r>
              <a:rPr lang="en-US" altLang="ko-KR" sz="1400" b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400" b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블랙박스 </a:t>
            </a:r>
            <a:r>
              <a:rPr lang="en-US" altLang="ko-KR" sz="1400" b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Combo</a:t>
            </a:r>
            <a:endParaRPr lang="ko-KR" altLang="en-US" sz="1400" b="1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4357" name="Picture 3" descr="C:\Users\Teodore\Desktop\2014중소기업경영대상\제품사진\COMBO\제목 없음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5572125"/>
            <a:ext cx="13525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4" descr="C:\Users\Teodore\Desktop\2014중소기업경영대상\제품사진\내비게이션\rx330_전면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3000375"/>
            <a:ext cx="13525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9" name="Rectangle 2"/>
          <p:cNvSpPr txBox="1">
            <a:spLocks noChangeArrowheads="1"/>
          </p:cNvSpPr>
          <p:nvPr/>
        </p:nvSpPr>
        <p:spPr bwMode="auto">
          <a:xfrm>
            <a:off x="417513" y="3071813"/>
            <a:ext cx="2241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5/7/8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인치</a:t>
            </a: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, DMB, 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멀티미디어</a:t>
            </a:r>
            <a:endParaRPr lang="en-US" altLang="ko-KR" sz="120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TPEG 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지원 등</a:t>
            </a: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7” 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관제용</a:t>
            </a: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단말 </a:t>
            </a:r>
            <a:endParaRPr lang="en-US" altLang="ko-KR" sz="120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Bluetooth, 3G 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통신모듈 내장</a:t>
            </a:r>
            <a:endParaRPr lang="ko-KR" altLang="en-US" sz="120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360" name="Rectangle 2"/>
          <p:cNvSpPr txBox="1">
            <a:spLocks noChangeArrowheads="1"/>
          </p:cNvSpPr>
          <p:nvPr/>
        </p:nvSpPr>
        <p:spPr bwMode="auto">
          <a:xfrm>
            <a:off x="387350" y="5657850"/>
            <a:ext cx="207168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국내 최초 내비</a:t>
            </a: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블랙박스 </a:t>
            </a:r>
            <a:endParaRPr lang="en-US" altLang="ko-KR" sz="120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일체형 </a:t>
            </a: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Combo 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제품</a:t>
            </a: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en-US" altLang="ko-KR" sz="120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361" name="Rectangle 2"/>
          <p:cNvSpPr txBox="1">
            <a:spLocks noChangeArrowheads="1"/>
          </p:cNvSpPr>
          <p:nvPr/>
        </p:nvSpPr>
        <p:spPr bwMode="auto">
          <a:xfrm>
            <a:off x="4902200" y="3143250"/>
            <a:ext cx="290988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/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일반형</a:t>
            </a: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산업용 라우터</a:t>
            </a:r>
            <a:endParaRPr lang="en-US" altLang="ko-KR" sz="120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다양한 </a:t>
            </a: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M2M 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솔루션 지원</a:t>
            </a:r>
            <a:endParaRPr lang="en-US" altLang="ko-KR" sz="120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보안 </a:t>
            </a:r>
            <a:r>
              <a:rPr lang="en-US" altLang="ko-KR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VPN </a:t>
            </a:r>
            <a:r>
              <a:rPr lang="ko-KR" altLang="en-US" sz="120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제공 可能 </a:t>
            </a:r>
            <a:endParaRPr lang="en-US" altLang="ko-KR" sz="120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4362" name="Picture 23" descr="schatten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85750" y="6513513"/>
            <a:ext cx="4352925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Abgerundetes Rechteck 19"/>
          <p:cNvSpPr>
            <a:spLocks noChangeArrowheads="1"/>
          </p:cNvSpPr>
          <p:nvPr/>
        </p:nvSpPr>
        <p:spPr bwMode="gray">
          <a:xfrm>
            <a:off x="306388" y="1928813"/>
            <a:ext cx="4186237" cy="4591050"/>
          </a:xfrm>
          <a:prstGeom prst="roundRect">
            <a:avLst>
              <a:gd name="adj" fmla="val 2444"/>
            </a:avLst>
          </a:pr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GB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7" name="Rechteck 29"/>
          <p:cNvSpPr/>
          <p:nvPr/>
        </p:nvSpPr>
        <p:spPr bwMode="gray">
          <a:xfrm>
            <a:off x="417513" y="2000250"/>
            <a:ext cx="4022725" cy="571500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ko-KR" altLang="en-US" sz="2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정보 단말 사업</a:t>
            </a:r>
            <a:endParaRPr lang="en-GB" sz="2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8" name="Rechteck 29"/>
          <p:cNvSpPr/>
          <p:nvPr/>
        </p:nvSpPr>
        <p:spPr bwMode="gray">
          <a:xfrm>
            <a:off x="4770438" y="2000250"/>
            <a:ext cx="4021137" cy="571500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US" altLang="ko-KR" sz="2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ICT</a:t>
            </a:r>
            <a:r>
              <a:rPr lang="ko-KR" altLang="en-US" sz="2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솔루션 사업</a:t>
            </a:r>
            <a:endParaRPr lang="en-GB" sz="2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9" name="Abgerundetes Rechteck 19"/>
          <p:cNvSpPr>
            <a:spLocks noChangeArrowheads="1"/>
          </p:cNvSpPr>
          <p:nvPr/>
        </p:nvSpPr>
        <p:spPr bwMode="gray">
          <a:xfrm>
            <a:off x="4703763" y="1928813"/>
            <a:ext cx="4186237" cy="4591050"/>
          </a:xfrm>
          <a:prstGeom prst="roundRect">
            <a:avLst>
              <a:gd name="adj" fmla="val 2444"/>
            </a:avLst>
          </a:prstGeom>
          <a:noFill/>
          <a:ln w="952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GB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4367" name="Picture 23" descr="schatten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638675" y="6513513"/>
            <a:ext cx="4351338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28" descr="C:\cnslink\B-DISK\2015\개발\CCTV\SHS100E\SHS100E_0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8" y="4214813"/>
            <a:ext cx="118903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8"/>
            <a:ext cx="9144000" cy="4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2"/>
          <p:cNvSpPr txBox="1">
            <a:spLocks noChangeArrowheads="1"/>
          </p:cNvSpPr>
          <p:nvPr/>
        </p:nvSpPr>
        <p:spPr bwMode="auto">
          <a:xfrm>
            <a:off x="4770438" y="61318"/>
            <a:ext cx="3716337" cy="487362"/>
          </a:xfrm>
          <a:prstGeom prst="rect">
            <a:avLst/>
          </a:prstGeom>
          <a:extLst/>
        </p:spPr>
        <p:txBody>
          <a:bodyPr lIns="91431" tIns="45715" rIns="91431" bIns="45715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r">
              <a:defRPr/>
            </a:pPr>
            <a:r>
              <a:rPr kumimoji="0" lang="en-US" altLang="ko-KR" sz="1600" b="1" dirty="0">
                <a:solidFill>
                  <a:srgbClr val="0033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rPr>
              <a:t>1.2 </a:t>
            </a:r>
            <a:r>
              <a:rPr kumimoji="0" lang="ko-KR" altLang="en-US" sz="1600" b="1" dirty="0">
                <a:solidFill>
                  <a:srgbClr val="0033CC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rPr>
              <a:t>주요 사업  </a:t>
            </a:r>
            <a:endParaRPr kumimoji="0" lang="en-US" altLang="ko-KR" sz="1600" b="1" dirty="0">
              <a:solidFill>
                <a:srgbClr val="0033CC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  <a:cs typeface="+mj-cs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403350" y="2017713"/>
            <a:ext cx="2212975" cy="474662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5662613" y="1997075"/>
            <a:ext cx="2212975" cy="47625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251520" y="59809"/>
            <a:ext cx="1535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  <a:defRPr/>
            </a:pPr>
            <a:r>
              <a:rPr lang="ko-KR" altLang="en-US" b="1" dirty="0"/>
              <a:t>회사</a:t>
            </a:r>
            <a:r>
              <a:rPr lang="en-US" altLang="ko-KR" b="1" dirty="0"/>
              <a:t> </a:t>
            </a:r>
            <a:r>
              <a:rPr lang="ko-KR" altLang="en-US" b="1" dirty="0"/>
              <a:t>소개</a:t>
            </a:r>
            <a:endParaRPr lang="en-US" altLang="ko-KR" b="1" dirty="0"/>
          </a:p>
        </p:txBody>
      </p:sp>
    </p:spTree>
    <p:extLst>
      <p:ext uri="{BB962C8B-B14F-4D97-AF65-F5344CB8AC3E}">
        <p14:creationId xmlns:p14="http://schemas.microsoft.com/office/powerpoint/2010/main" val="2298195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연결선 9"/>
          <p:cNvCxnSpPr/>
          <p:nvPr/>
        </p:nvCxnSpPr>
        <p:spPr>
          <a:xfrm>
            <a:off x="254000" y="549275"/>
            <a:ext cx="8494713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/>
          <p:cNvSpPr/>
          <p:nvPr/>
        </p:nvSpPr>
        <p:spPr>
          <a:xfrm>
            <a:off x="827088" y="773113"/>
            <a:ext cx="7712075" cy="5694362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제품 </a:t>
            </a:r>
            <a:r>
              <a:rPr lang="en-US" altLang="ko-KR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Roadmap  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LTE Router/IP Camera/Gateway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ko-KR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CNS NMS </a:t>
            </a:r>
            <a:r>
              <a:rPr lang="ko-KR" altLang="en-US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지원</a:t>
            </a:r>
            <a:endParaRPr lang="en-US" altLang="ko-KR" sz="16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동작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상태확인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/Reset/</a:t>
            </a:r>
            <a:r>
              <a:rPr lang="ko-KR" altLang="en-US" sz="16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펌웨어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업그레이드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/Log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리스트 확인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그룹관리 등</a:t>
            </a:r>
            <a:endParaRPr kumimoji="0" lang="ko-KR" altLang="en-US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유지보수</a:t>
            </a:r>
            <a:r>
              <a:rPr lang="en-US" altLang="ko-KR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기술지원</a:t>
            </a:r>
            <a:endParaRPr lang="en-US" altLang="ko-KR" sz="16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Call Center 4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A/S 8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유지보수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현장지원 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endParaRPr lang="en-US" altLang="ko-KR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가격 경쟁력 확보</a:t>
            </a:r>
            <a:endParaRPr lang="en-US" altLang="ko-KR" sz="16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자체 개발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구매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생산</a:t>
            </a:r>
            <a:endParaRPr lang="en-US" altLang="ko-KR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ko-KR" altLang="en-US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안정</a:t>
            </a:r>
            <a:r>
              <a:rPr lang="en-US" altLang="ko-KR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신속 공급</a:t>
            </a:r>
            <a:endParaRPr lang="en-US" altLang="ko-KR" sz="16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발주 후 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일반적인 경우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),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매월 약 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3K~4K Stock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운영</a:t>
            </a:r>
            <a:endParaRPr lang="en-US" altLang="ko-KR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회사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신용도</a:t>
            </a:r>
            <a:endParaRPr lang="en-US" altLang="ko-KR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ko-KR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40</a:t>
            </a:r>
            <a:r>
              <a:rPr lang="ko-KR" altLang="en-US" sz="1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여개</a:t>
            </a:r>
            <a:r>
              <a:rPr lang="ko-KR" altLang="en-US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M2M/</a:t>
            </a:r>
            <a:r>
              <a:rPr lang="en-US" altLang="ko-KR" sz="16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IoT</a:t>
            </a:r>
            <a:r>
              <a:rPr lang="en-US" altLang="ko-KR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Solution </a:t>
            </a:r>
            <a:r>
              <a:rPr lang="ko-KR" altLang="en-US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제공</a:t>
            </a:r>
            <a:endParaRPr lang="en-US" altLang="ko-KR" sz="16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카드결제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공장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농업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차량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도로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항만 외</a:t>
            </a:r>
            <a:endParaRPr lang="en-US" altLang="ko-KR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defRPr/>
            </a:pPr>
            <a:endParaRPr lang="en-US" altLang="ko-KR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altLang="ko-KR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SSL</a:t>
            </a:r>
            <a:r>
              <a:rPr lang="ko-KR" altLang="en-US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VPN </a:t>
            </a:r>
            <a:r>
              <a:rPr lang="ko-KR" altLang="en-US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및 공인</a:t>
            </a:r>
            <a:r>
              <a:rPr lang="en-US" altLang="ko-KR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IP </a:t>
            </a:r>
            <a:r>
              <a:rPr lang="ko-KR" altLang="en-US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대체용  </a:t>
            </a:r>
            <a:r>
              <a:rPr lang="en-US" altLang="ko-KR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VPN </a:t>
            </a:r>
            <a:r>
              <a:rPr lang="ko-KR" altLang="en-US" sz="16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제공</a:t>
            </a:r>
            <a:endParaRPr lang="en-US" altLang="ko-KR" sz="16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VAS \2,500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원 요금제</a:t>
            </a:r>
            <a:endParaRPr lang="en-US" altLang="ko-KR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54000" y="116632"/>
            <a:ext cx="1927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b="1" dirty="0"/>
              <a:t>2. </a:t>
            </a:r>
            <a:r>
              <a:rPr lang="ko-KR" altLang="en-US" b="1" dirty="0"/>
              <a:t>서비스 차별화</a:t>
            </a:r>
            <a:endParaRPr lang="en-US" altLang="ko-KR" b="1" dirty="0"/>
          </a:p>
        </p:txBody>
      </p:sp>
      <p:sp>
        <p:nvSpPr>
          <p:cNvPr id="4" name="직사각형 3"/>
          <p:cNvSpPr/>
          <p:nvPr/>
        </p:nvSpPr>
        <p:spPr>
          <a:xfrm>
            <a:off x="6885361" y="116632"/>
            <a:ext cx="17091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/>
              <a:t>2.1 </a:t>
            </a:r>
            <a:r>
              <a:rPr lang="ko-KR" altLang="en-US" sz="1600" dirty="0"/>
              <a:t>차별화</a:t>
            </a:r>
            <a:r>
              <a:rPr lang="en-US" altLang="ko-KR" sz="1600" dirty="0"/>
              <a:t>/</a:t>
            </a:r>
            <a:r>
              <a:rPr lang="ko-KR" altLang="en-US" sz="1600" dirty="0"/>
              <a:t>특징 </a:t>
            </a:r>
          </a:p>
        </p:txBody>
      </p:sp>
    </p:spTree>
    <p:extLst>
      <p:ext uri="{BB962C8B-B14F-4D97-AF65-F5344CB8AC3E}">
        <p14:creationId xmlns:p14="http://schemas.microsoft.com/office/powerpoint/2010/main" val="2063056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fld id="{A325E4DE-4E0E-4F05-B829-02C92FC825EF}" type="slidenum">
              <a:rPr lang="en-US" altLang="ko-KR" sz="1400" smtClean="0"/>
              <a:pPr algn="l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ko-KR" sz="1400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01675" y="981075"/>
            <a:ext cx="7715250" cy="5232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600" b="1" i="1" u="sng" dirty="0">
                <a:latin typeface="맑은 고딕" pitchFamily="50" charset="-127"/>
                <a:ea typeface="맑은 고딕" pitchFamily="50" charset="-127"/>
              </a:rPr>
              <a:t>개발 목적</a:t>
            </a:r>
          </a:p>
          <a:p>
            <a:pPr>
              <a:spcBef>
                <a:spcPct val="50000"/>
              </a:spcBef>
              <a:buFont typeface="Wingdings" pitchFamily="2" charset="2"/>
              <a:buChar char="u"/>
              <a:defRPr/>
            </a:pPr>
            <a:r>
              <a:rPr lang="ko-KR" altLang="en-US" sz="1400" b="1" i="1" u="sng" dirty="0" err="1">
                <a:latin typeface="맑은 고딕" pitchFamily="50" charset="-127"/>
                <a:ea typeface="맑은 고딕" pitchFamily="50" charset="-127"/>
              </a:rPr>
              <a:t>라우터</a:t>
            </a:r>
            <a:r>
              <a:rPr lang="ko-KR" altLang="en-US" sz="1400" b="1" i="1" u="sng" dirty="0">
                <a:latin typeface="맑은 고딕" pitchFamily="50" charset="-127"/>
                <a:ea typeface="맑은 고딕" pitchFamily="50" charset="-127"/>
              </a:rPr>
              <a:t> 상태를 서버에서 모니터링하고 </a:t>
            </a:r>
            <a:r>
              <a:rPr lang="ko-KR" altLang="en-US" sz="1400" b="1" i="1" u="sng" dirty="0" err="1">
                <a:latin typeface="맑은 고딕" pitchFamily="50" charset="-127"/>
                <a:ea typeface="맑은 고딕" pitchFamily="50" charset="-127"/>
              </a:rPr>
              <a:t>재부팅</a:t>
            </a:r>
            <a:r>
              <a:rPr lang="ko-KR" altLang="en-US" sz="1400" b="1" i="1" u="sng" dirty="0">
                <a:latin typeface="맑은 고딕" pitchFamily="50" charset="-127"/>
                <a:ea typeface="맑은 고딕" pitchFamily="50" charset="-127"/>
              </a:rPr>
              <a:t> 등 원격 제어를 수행</a:t>
            </a:r>
            <a:endParaRPr lang="en-US" altLang="ko-KR" sz="1400" b="1" i="1" u="sng" dirty="0">
              <a:latin typeface="맑은 고딕" pitchFamily="50" charset="-127"/>
              <a:ea typeface="맑은 고딕" pitchFamily="50" charset="-127"/>
            </a:endParaRPr>
          </a:p>
          <a:p>
            <a:pPr>
              <a:spcBef>
                <a:spcPct val="50000"/>
              </a:spcBef>
              <a:defRPr/>
            </a:pPr>
            <a:endParaRPr lang="en-US" altLang="ko-KR" sz="1400" b="1" i="1" u="sng" dirty="0">
              <a:latin typeface="맑은 고딕" pitchFamily="50" charset="-127"/>
              <a:ea typeface="맑은 고딕" pitchFamily="50" charset="-127"/>
            </a:endParaRPr>
          </a:p>
          <a:p>
            <a:pPr>
              <a:spcBef>
                <a:spcPct val="50000"/>
              </a:spcBef>
              <a:defRPr/>
            </a:pPr>
            <a:r>
              <a:rPr lang="ko-KR" altLang="en-US" sz="1600" b="1" i="1" u="sng" dirty="0">
                <a:latin typeface="맑은 고딕" pitchFamily="50" charset="-127"/>
                <a:ea typeface="맑은 고딕" pitchFamily="50" charset="-127"/>
              </a:rPr>
              <a:t>기능</a:t>
            </a:r>
            <a:endParaRPr lang="ko-KR" altLang="en-US" sz="1600" i="1" u="sng" dirty="0">
              <a:latin typeface="맑은 고딕" pitchFamily="50" charset="-127"/>
              <a:ea typeface="맑은 고딕" pitchFamily="50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u"/>
              <a:defRPr/>
            </a:pP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b="1" dirty="0" err="1">
                <a:latin typeface="맑은 고딕" pitchFamily="50" charset="-127"/>
                <a:ea typeface="맑은 고딕" pitchFamily="50" charset="-127"/>
              </a:rPr>
              <a:t>라우터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 검색</a:t>
            </a:r>
            <a:endParaRPr lang="en-US" altLang="ko-KR" sz="1400" b="1" dirty="0">
              <a:latin typeface="맑은 고딕" pitchFamily="50" charset="-127"/>
              <a:ea typeface="맑은 고딕" pitchFamily="50" charset="-127"/>
            </a:endParaRPr>
          </a:p>
          <a:p>
            <a:pPr marL="176213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dirty="0" err="1">
                <a:latin typeface="맑은 고딕" pitchFamily="50" charset="-127"/>
                <a:ea typeface="맑은 고딕" pitchFamily="50" charset="-127"/>
              </a:rPr>
              <a:t>라우터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S/N 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및 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CTN, MAC 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정보를 이용해 검색</a:t>
            </a:r>
            <a:endParaRPr lang="en-US" altLang="ko-KR" sz="1400" dirty="0">
              <a:latin typeface="맑은 고딕" pitchFamily="50" charset="-127"/>
              <a:ea typeface="맑은 고딕" pitchFamily="50" charset="-127"/>
            </a:endParaRPr>
          </a:p>
          <a:p>
            <a:pPr marL="176213">
              <a:spcBef>
                <a:spcPct val="50000"/>
              </a:spcBef>
              <a:buFont typeface="+mj-lt"/>
              <a:buAutoNum type="arabicPeriod"/>
              <a:defRPr/>
            </a:pPr>
            <a:endParaRPr lang="en-US" altLang="ko-KR" sz="1400" dirty="0">
              <a:latin typeface="맑은 고딕" pitchFamily="50" charset="-127"/>
              <a:ea typeface="맑은 고딕" pitchFamily="50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u"/>
              <a:defRPr/>
            </a:pP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b="1" dirty="0" err="1">
                <a:latin typeface="맑은 고딕" pitchFamily="50" charset="-127"/>
                <a:ea typeface="맑은 고딕" pitchFamily="50" charset="-127"/>
              </a:rPr>
              <a:t>라우터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 상태 모니터링</a:t>
            </a:r>
            <a:endParaRPr lang="en-US" altLang="ko-KR" sz="1400" b="1" dirty="0">
              <a:latin typeface="맑은 고딕" pitchFamily="50" charset="-127"/>
              <a:ea typeface="맑은 고딕" pitchFamily="50" charset="-127"/>
            </a:endParaRPr>
          </a:p>
          <a:p>
            <a:pPr marL="176213">
              <a:spcBef>
                <a:spcPct val="50000"/>
              </a:spcBef>
              <a:buFont typeface="+mj-lt"/>
              <a:buAutoNum type="arabicPeriod"/>
              <a:defRPr/>
            </a:pP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 고유 정보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: S/N, CTN, WAN IP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주소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, LAN IP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주소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, MAC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주소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, IMEI, FW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버전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, APN, </a:t>
            </a:r>
          </a:p>
          <a:p>
            <a:pPr marL="176213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시간 정보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400" dirty="0" err="1">
                <a:latin typeface="맑은 고딕" pitchFamily="50" charset="-127"/>
                <a:ea typeface="맑은 고딕" pitchFamily="50" charset="-127"/>
              </a:rPr>
              <a:t>시작일시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운영시간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, Heartbeat 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지연시간</a:t>
            </a:r>
            <a:endParaRPr lang="en-US" altLang="ko-KR" sz="1400" dirty="0">
              <a:latin typeface="맑은 고딕" pitchFamily="50" charset="-127"/>
              <a:ea typeface="맑은 고딕" pitchFamily="50" charset="-127"/>
            </a:endParaRPr>
          </a:p>
          <a:p>
            <a:pPr marL="176213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 RF 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상태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: Band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상태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, RSRP, RSRQ, RSSI, Wireless Base Station</a:t>
            </a:r>
          </a:p>
          <a:p>
            <a:pPr marL="176213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 WAN packet 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정보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: RX 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사용량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, TX 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사용량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 err="1">
                <a:latin typeface="맑은 고딕" pitchFamily="50" charset="-127"/>
                <a:ea typeface="맑은 고딕" pitchFamily="50" charset="-127"/>
              </a:rPr>
              <a:t>이번달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RX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누적사용량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dirty="0" err="1">
                <a:latin typeface="맑은 고딕" pitchFamily="50" charset="-127"/>
                <a:ea typeface="맑은 고딕" pitchFamily="50" charset="-127"/>
              </a:rPr>
              <a:t>이번달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400" dirty="0">
                <a:latin typeface="맑은 고딕" pitchFamily="50" charset="-127"/>
                <a:ea typeface="맑은 고딕" pitchFamily="50" charset="-127"/>
              </a:rPr>
              <a:t>TX</a:t>
            </a: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누적사용량</a:t>
            </a:r>
            <a:endParaRPr lang="en-US" altLang="ko-KR" sz="1400" dirty="0">
              <a:latin typeface="맑은 고딕" pitchFamily="50" charset="-127"/>
              <a:ea typeface="맑은 고딕" pitchFamily="50" charset="-127"/>
            </a:endParaRPr>
          </a:p>
          <a:p>
            <a:pPr marL="176213">
              <a:spcBef>
                <a:spcPct val="50000"/>
              </a:spcBef>
              <a:buFont typeface="+mj-lt"/>
              <a:buAutoNum type="arabicPeriod"/>
              <a:defRPr/>
            </a:pPr>
            <a:endParaRPr lang="en-US" altLang="ko-KR" sz="1400" dirty="0">
              <a:latin typeface="맑은 고딕" pitchFamily="50" charset="-127"/>
              <a:ea typeface="맑은 고딕" pitchFamily="50" charset="-127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u"/>
              <a:defRPr/>
            </a:pP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b="1" dirty="0" err="1">
                <a:latin typeface="맑은 고딕" pitchFamily="50" charset="-127"/>
                <a:ea typeface="맑은 고딕" pitchFamily="50" charset="-127"/>
              </a:rPr>
              <a:t>라우터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 제어</a:t>
            </a:r>
            <a:endParaRPr lang="en-US" altLang="ko-KR" sz="1400" b="1" dirty="0">
              <a:latin typeface="맑은 고딕" pitchFamily="50" charset="-127"/>
              <a:ea typeface="맑은 고딕" pitchFamily="50" charset="-127"/>
            </a:endParaRPr>
          </a:p>
          <a:p>
            <a:pPr marL="176213">
              <a:spcBef>
                <a:spcPct val="50000"/>
              </a:spcBef>
              <a:buFont typeface="+mj-lt"/>
              <a:buAutoNum type="arabicPeriod"/>
              <a:defRPr/>
            </a:pP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단말기 </a:t>
            </a:r>
            <a:r>
              <a:rPr lang="ko-KR" altLang="en-US" sz="1400" dirty="0" err="1">
                <a:latin typeface="맑은 고딕" pitchFamily="50" charset="-127"/>
                <a:ea typeface="맑은 고딕" pitchFamily="50" charset="-127"/>
              </a:rPr>
              <a:t>재부팅</a:t>
            </a:r>
            <a:endParaRPr lang="en-US" altLang="ko-KR" sz="1400" dirty="0">
              <a:latin typeface="맑은 고딕" pitchFamily="50" charset="-127"/>
              <a:ea typeface="맑은 고딕" pitchFamily="50" charset="-127"/>
            </a:endParaRPr>
          </a:p>
          <a:p>
            <a:pPr marL="176213">
              <a:spcBef>
                <a:spcPct val="50000"/>
              </a:spcBef>
              <a:buFont typeface="+mj-lt"/>
              <a:buAutoNum type="arabicPeriod"/>
              <a:defRPr/>
            </a:pPr>
            <a:r>
              <a:rPr lang="ko-KR" altLang="en-US" sz="1400" dirty="0">
                <a:latin typeface="맑은 고딕" pitchFamily="50" charset="-127"/>
                <a:ea typeface="맑은 고딕" pitchFamily="50" charset="-127"/>
              </a:rPr>
              <a:t>전송 주기 변경</a:t>
            </a:r>
            <a:endParaRPr lang="en-US" altLang="ko-KR" sz="1400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254000" y="549275"/>
            <a:ext cx="8494713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/>
        </p:nvSpPr>
        <p:spPr>
          <a:xfrm>
            <a:off x="6660232" y="111125"/>
            <a:ext cx="20120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/>
              <a:t>2.2 </a:t>
            </a:r>
            <a:r>
              <a:rPr lang="en-US" altLang="ko-KR" sz="1600" kern="0" dirty="0"/>
              <a:t>CNS NMS </a:t>
            </a:r>
            <a:r>
              <a:rPr lang="ko-KR" altLang="en-US" sz="1600" kern="0" dirty="0"/>
              <a:t>기능 </a:t>
            </a:r>
            <a:endParaRPr lang="ko-KR" altLang="en-US" sz="1600" dirty="0"/>
          </a:p>
        </p:txBody>
      </p:sp>
      <p:sp>
        <p:nvSpPr>
          <p:cNvPr id="8" name="직사각형 7"/>
          <p:cNvSpPr/>
          <p:nvPr/>
        </p:nvSpPr>
        <p:spPr>
          <a:xfrm>
            <a:off x="254000" y="116632"/>
            <a:ext cx="1927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b="1" dirty="0"/>
              <a:t>2. </a:t>
            </a:r>
            <a:r>
              <a:rPr lang="ko-KR" altLang="en-US" b="1" dirty="0"/>
              <a:t>서비스 차별화</a:t>
            </a:r>
            <a:endParaRPr lang="en-US" altLang="ko-KR" b="1" dirty="0"/>
          </a:p>
        </p:txBody>
      </p:sp>
    </p:spTree>
    <p:extLst>
      <p:ext uri="{BB962C8B-B14F-4D97-AF65-F5344CB8AC3E}">
        <p14:creationId xmlns:p14="http://schemas.microsoft.com/office/powerpoint/2010/main" val="3845935037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1FCD7-258A-44B3-A7DC-5994B7B0E0AC}" type="slidenum">
              <a:rPr lang="en-US" altLang="ko-KR" smtClean="0"/>
              <a:pPr/>
              <a:t>7</a:t>
            </a:fld>
            <a:endParaRPr lang="en-US" altLang="ko-KR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619617"/>
              </p:ext>
            </p:extLst>
          </p:nvPr>
        </p:nvGraphicFramePr>
        <p:xfrm>
          <a:off x="422564" y="742372"/>
          <a:ext cx="8399320" cy="549973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685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11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798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798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7986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9023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기능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관리자</a:t>
                      </a:r>
                      <a:endParaRPr lang="en-US" altLang="ko-KR" sz="1600" b="1" i="0" u="none" strike="noStrike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fontAlgn="ctr"/>
                      <a:r>
                        <a:rPr lang="en-US" altLang="ko-K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CNS-Link)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일반 사용자</a:t>
                      </a:r>
                      <a:endParaRPr lang="en-US" altLang="ko-KR" sz="1600" b="1" i="0" u="none" strike="noStrike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 fontAlgn="ctr"/>
                      <a:r>
                        <a:rPr lang="en-US" altLang="ko-K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고객사</a:t>
                      </a:r>
                      <a:r>
                        <a:rPr lang="en-US" altLang="ko-KR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비고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773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회원관리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가입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77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로그인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773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운영현황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기본정보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77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서버상태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77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버전별 현황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77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라우터 등록현황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773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라우터 검색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검색 정보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7730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라우터 검색 결과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일반 정보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77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재부팅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77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전송주기변경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77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상세 정보보기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77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F/W 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업그레이드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677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모뎀 업그레이드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16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월 양산분 적용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77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통신허용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677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통신차단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9C0006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677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라우터 추가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677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사용자 정보변경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7730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라우터</a:t>
                      </a:r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상세보기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상세 정보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7254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재부팅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677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전송주기변경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677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설치날짜 입력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677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설치장소 입력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677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메모 입력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677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F/W 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업그레이드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677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모뎀 업그레이드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16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</a:t>
                      </a:r>
                      <a:r>
                        <a:rPr lang="en-US" altLang="ko-KR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월 양산분 적용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677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통신 복구</a:t>
                      </a:r>
                    </a:p>
                  </a:txBody>
                  <a:tcPr marL="14287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X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</a:tbl>
          </a:graphicData>
        </a:graphic>
      </p:graphicFrame>
      <p:cxnSp>
        <p:nvCxnSpPr>
          <p:cNvPr id="5" name="직선 연결선 4"/>
          <p:cNvCxnSpPr/>
          <p:nvPr/>
        </p:nvCxnSpPr>
        <p:spPr>
          <a:xfrm>
            <a:off x="250825" y="500422"/>
            <a:ext cx="871378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/>
          <p:cNvSpPr/>
          <p:nvPr/>
        </p:nvSpPr>
        <p:spPr>
          <a:xfrm>
            <a:off x="254000" y="116632"/>
            <a:ext cx="1927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b="1" dirty="0"/>
              <a:t>2. </a:t>
            </a:r>
            <a:r>
              <a:rPr lang="ko-KR" altLang="en-US" b="1" dirty="0"/>
              <a:t>서비스 차별화</a:t>
            </a:r>
            <a:endParaRPr lang="en-US" altLang="ko-KR" b="1" dirty="0"/>
          </a:p>
        </p:txBody>
      </p:sp>
      <p:sp>
        <p:nvSpPr>
          <p:cNvPr id="8" name="직사각형 7"/>
          <p:cNvSpPr/>
          <p:nvPr/>
        </p:nvSpPr>
        <p:spPr>
          <a:xfrm>
            <a:off x="5625237" y="110798"/>
            <a:ext cx="29883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/>
              <a:t> 2.3 </a:t>
            </a:r>
            <a:r>
              <a:rPr lang="ko-KR" altLang="en-US" sz="1600" dirty="0"/>
              <a:t>고객전용 </a:t>
            </a:r>
            <a:r>
              <a:rPr lang="en-US" altLang="ko-KR" sz="1600" dirty="0"/>
              <a:t>NMS </a:t>
            </a:r>
            <a:r>
              <a:rPr lang="ko-KR" altLang="en-US" sz="1600" kern="0" dirty="0"/>
              <a:t>기능 구분</a:t>
            </a:r>
            <a:r>
              <a:rPr lang="en-US" altLang="ko-KR" sz="1600" dirty="0"/>
              <a:t> 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826846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1FCD7-258A-44B3-A7DC-5994B7B0E0AC}" type="slidenum">
              <a:rPr lang="en-US" altLang="ko-KR" smtClean="0"/>
              <a:pPr/>
              <a:t>8</a:t>
            </a:fld>
            <a:endParaRPr lang="en-US" altLang="ko-KR"/>
          </a:p>
        </p:txBody>
      </p:sp>
      <p:cxnSp>
        <p:nvCxnSpPr>
          <p:cNvPr id="7" name="직선 연결선 6"/>
          <p:cNvCxnSpPr/>
          <p:nvPr/>
        </p:nvCxnSpPr>
        <p:spPr>
          <a:xfrm>
            <a:off x="254000" y="549275"/>
            <a:ext cx="8494713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806317"/>
              </p:ext>
            </p:extLst>
          </p:nvPr>
        </p:nvGraphicFramePr>
        <p:xfrm>
          <a:off x="900332" y="1002203"/>
          <a:ext cx="7431743" cy="47116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07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78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393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64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315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75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353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0568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6750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34901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 dirty="0">
                          <a:effectLst/>
                        </a:rPr>
                        <a:t>개통번호</a:t>
                      </a:r>
                      <a:endParaRPr lang="ko-KR" alt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</a:rPr>
                        <a:t>가입번호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</a:rPr>
                        <a:t>요금제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</a:rPr>
                        <a:t>단말기</a:t>
                      </a:r>
                      <a:br>
                        <a:rPr lang="ko-KR" altLang="en-US" sz="900" u="none" strike="noStrike">
                          <a:effectLst/>
                        </a:rPr>
                      </a:br>
                      <a:r>
                        <a:rPr lang="ko-KR" altLang="en-US" sz="900" u="none" strike="noStrike">
                          <a:effectLst/>
                        </a:rPr>
                        <a:t>명칭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</a:rPr>
                        <a:t>단말기</a:t>
                      </a:r>
                      <a:br>
                        <a:rPr lang="ko-KR" altLang="en-US" sz="900" u="none" strike="noStrike">
                          <a:effectLst/>
                        </a:rPr>
                      </a:br>
                      <a:r>
                        <a:rPr lang="ko-KR" altLang="en-US" sz="900" u="none" strike="noStrike">
                          <a:effectLst/>
                        </a:rPr>
                        <a:t>일련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</a:rPr>
                        <a:t>유심 명칭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</a:rPr>
                        <a:t>유심 일련 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RSRP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900" u="none" strike="noStrike">
                          <a:effectLst/>
                        </a:rPr>
                        <a:t>마지막</a:t>
                      </a:r>
                      <a:br>
                        <a:rPr lang="ko-KR" altLang="en-US" sz="900" u="none" strike="noStrike">
                          <a:effectLst/>
                        </a:rPr>
                      </a:br>
                      <a:r>
                        <a:rPr lang="ko-KR" altLang="en-US" sz="900" u="none" strike="noStrike">
                          <a:effectLst/>
                        </a:rPr>
                        <a:t>접속 시간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012-2269-1846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500087829428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IoT LTE 50_LTD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CNR-L100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19530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425987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-71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160704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012-2269-1855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500087838023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IoT LTE 50_LTD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CNR-L100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19531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425988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-77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160704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012-2269-1857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500087819944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IoT LTE 50_LTD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CNR-L100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19532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425989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-79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160704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012-2269-1858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500087820040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IoT LTE 50_LTD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CNR-L100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19533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425990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-73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160704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012-2269-1859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500087838321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IoT LTE 50_LTD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CNR-L100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19534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425991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-80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160704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012-2269-1864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500087838367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IoT LTE 50_LTD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CNR-L100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19535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425992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-96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160704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012-2269-1865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500087838432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IoT LTE 50_LTD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CNR-L100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19536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425993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-107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160704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012-2269-1866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500087838480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IoT LTE 50_LTD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CNR-L100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19537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425994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-102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160704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012-2269-1868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500087829933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IoT LTE 50_LTD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CNR-L100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19538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425995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-85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160704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012-2269-1869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500087820359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IoT LTE 50_LTD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CNR-L100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19539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425996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-69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160704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012-2269-1870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500087838671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IoT LTE 50_LTD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CNR-L100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19540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425997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-98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160704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012-2269-1871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500087838727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IoT LTE 50_LTD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CNR-L100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19541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425998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-92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160703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012-2269-1872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500087820628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IoT LTE 50_LTD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CNR-L100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19542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425999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-101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160704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012-2269-1873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500087820848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IoT LTE 50_LTD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CNR-L100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19543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426000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-86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160704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012-2269-1874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500087830627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 err="1">
                          <a:effectLst/>
                        </a:rPr>
                        <a:t>IoT</a:t>
                      </a:r>
                      <a:r>
                        <a:rPr lang="en-US" sz="900" u="none" strike="noStrike" dirty="0">
                          <a:effectLst/>
                        </a:rPr>
                        <a:t> LTE 50_LTD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CNR-L100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19544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426001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-65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160704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012-2269-1875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500087830794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IoT LTE 50_LTD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CNR-L100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19545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426002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-79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160704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012-2269-1876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500087821202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IoT LTE 50_LTD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CNR-L100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19546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426003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-77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160704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012-2269-1879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500087830964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IoT LTE 50_LTD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CNR-L100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19547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426004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-93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160704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012-2269-1882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500087821293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IoT LTE 50_LTD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CNR-L100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19548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426005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-96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160704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012-2269-1885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500087831195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IoT LTE 50_LTD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CNR-L100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19549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426006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-101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160704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012-2269-1886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500087831269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IoT LTE 50_LTD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CNR-L100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 dirty="0">
                          <a:effectLst/>
                        </a:rPr>
                        <a:t>19550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426007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-86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160704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012-2269-1890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500087831324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IoT LTE 50_LTD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CNR-L100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19551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426008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-67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160704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012-2269-1891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500087839872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IoT LTE 50_LTD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CNR-L100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19552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426009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-91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160704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012-2269-1893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500087821702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IoT LTE 50_LTD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CNR-L100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19553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426010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-95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160704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012-2269-1894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500087840088 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IoT LTE 50_LTD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CNR-L100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19554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U9700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900" u="none" strike="noStrike">
                          <a:effectLst/>
                        </a:rPr>
                        <a:t>426011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>
                          <a:effectLst/>
                        </a:rPr>
                        <a:t>-72</a:t>
                      </a:r>
                      <a:endParaRPr lang="en-US" altLang="ko-KR" sz="9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u="none" strike="noStrike" dirty="0">
                          <a:effectLst/>
                        </a:rPr>
                        <a:t>160704</a:t>
                      </a:r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7932" marR="7932" marT="7932" marB="0" anchor="ctr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</a:tbl>
          </a:graphicData>
        </a:graphic>
      </p:graphicFrame>
      <p:sp>
        <p:nvSpPr>
          <p:cNvPr id="6" name="직사각형 5"/>
          <p:cNvSpPr/>
          <p:nvPr/>
        </p:nvSpPr>
        <p:spPr>
          <a:xfrm>
            <a:off x="6044518" y="155059"/>
            <a:ext cx="26388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/>
              <a:t> 2.4 NMS </a:t>
            </a:r>
            <a:r>
              <a:rPr lang="ko-KR" altLang="en-US" sz="1600" dirty="0"/>
              <a:t>일괄모니터링 예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54000" y="116632"/>
            <a:ext cx="1927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b="1" dirty="0"/>
              <a:t>2. </a:t>
            </a:r>
            <a:r>
              <a:rPr lang="ko-KR" altLang="en-US" b="1" dirty="0"/>
              <a:t>서비스 차별화</a:t>
            </a:r>
            <a:endParaRPr lang="en-US" altLang="ko-KR" b="1" dirty="0"/>
          </a:p>
        </p:txBody>
      </p:sp>
    </p:spTree>
    <p:extLst>
      <p:ext uri="{BB962C8B-B14F-4D97-AF65-F5344CB8AC3E}">
        <p14:creationId xmlns:p14="http://schemas.microsoft.com/office/powerpoint/2010/main" val="428828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628775"/>
            <a:ext cx="14541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50" y="944563"/>
            <a:ext cx="10779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Line 180"/>
          <p:cNvSpPr>
            <a:spLocks noChangeShapeType="1"/>
          </p:cNvSpPr>
          <p:nvPr/>
        </p:nvSpPr>
        <p:spPr bwMode="auto">
          <a:xfrm flipV="1">
            <a:off x="7223125" y="2501900"/>
            <a:ext cx="682625" cy="118110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287903" name="AutoShape 159"/>
          <p:cNvSpPr>
            <a:spLocks noChangeArrowheads="1"/>
          </p:cNvSpPr>
          <p:nvPr/>
        </p:nvSpPr>
        <p:spPr bwMode="auto">
          <a:xfrm>
            <a:off x="351946" y="4726409"/>
            <a:ext cx="1195718" cy="358775"/>
          </a:xfrm>
          <a:prstGeom prst="roundRect">
            <a:avLst>
              <a:gd name="adj" fmla="val 2569"/>
            </a:avLst>
          </a:prstGeom>
          <a:solidFill>
            <a:srgbClr val="00B05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altLang="ko-KR" sz="1600" dirty="0">
                <a:solidFill>
                  <a:schemeClr val="bg1"/>
                </a:solidFill>
                <a:latin typeface="나눔고딕 Bold" pitchFamily="50" charset="-127"/>
                <a:ea typeface="나눔고딕 Bold" pitchFamily="50" charset="-127"/>
              </a:rPr>
              <a:t>Start-UP</a:t>
            </a:r>
            <a:endParaRPr lang="ko-KR" altLang="en-US" sz="1600" dirty="0">
              <a:solidFill>
                <a:schemeClr val="bg1"/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5368" name="AutoShape 166"/>
          <p:cNvSpPr>
            <a:spLocks noChangeArrowheads="1"/>
          </p:cNvSpPr>
          <p:nvPr/>
        </p:nvSpPr>
        <p:spPr bwMode="auto">
          <a:xfrm>
            <a:off x="1003010" y="2628900"/>
            <a:ext cx="1444638" cy="381000"/>
          </a:xfrm>
          <a:prstGeom prst="roundRect">
            <a:avLst>
              <a:gd name="adj" fmla="val 2569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altLang="ko-KR" sz="1600" dirty="0">
                <a:latin typeface="나눔고딕 Bold" pitchFamily="50" charset="-127"/>
                <a:ea typeface="나눔고딕 Bold" pitchFamily="50" charset="-127"/>
              </a:rPr>
              <a:t>LEVEL-UP</a:t>
            </a:r>
            <a:endParaRPr lang="ko-KR" altLang="en-US" sz="16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5372" name="AutoShape 172"/>
          <p:cNvSpPr>
            <a:spLocks noChangeArrowheads="1"/>
          </p:cNvSpPr>
          <p:nvPr/>
        </p:nvSpPr>
        <p:spPr bwMode="auto">
          <a:xfrm>
            <a:off x="1976786" y="836712"/>
            <a:ext cx="1195718" cy="358775"/>
          </a:xfrm>
          <a:prstGeom prst="roundRect">
            <a:avLst>
              <a:gd name="adj" fmla="val 2569"/>
            </a:avLst>
          </a:prstGeom>
          <a:solidFill>
            <a:schemeClr val="accent5">
              <a:lumMod val="50000"/>
            </a:schemeClr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altLang="ko-KR" sz="1600" dirty="0">
                <a:solidFill>
                  <a:schemeClr val="bg1"/>
                </a:solidFill>
                <a:latin typeface="나눔고딕 Bold" pitchFamily="50" charset="-127"/>
                <a:ea typeface="나눔고딕 Bold" pitchFamily="50" charset="-127"/>
              </a:rPr>
              <a:t>GROW-UP</a:t>
            </a:r>
            <a:endParaRPr lang="ko-KR" altLang="en-US" sz="1600" dirty="0">
              <a:solidFill>
                <a:schemeClr val="bg1"/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3326" name="Line 178"/>
          <p:cNvSpPr>
            <a:spLocks noChangeShapeType="1"/>
          </p:cNvSpPr>
          <p:nvPr/>
        </p:nvSpPr>
        <p:spPr bwMode="auto">
          <a:xfrm flipV="1">
            <a:off x="4044950" y="5624513"/>
            <a:ext cx="1136650" cy="622300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13327" name="Line 179"/>
          <p:cNvSpPr>
            <a:spLocks noChangeShapeType="1"/>
          </p:cNvSpPr>
          <p:nvPr/>
        </p:nvSpPr>
        <p:spPr bwMode="auto">
          <a:xfrm flipV="1">
            <a:off x="5181600" y="4762500"/>
            <a:ext cx="1125538" cy="862013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13328" name="Line 180"/>
          <p:cNvSpPr>
            <a:spLocks noChangeShapeType="1"/>
          </p:cNvSpPr>
          <p:nvPr/>
        </p:nvSpPr>
        <p:spPr bwMode="auto">
          <a:xfrm flipV="1">
            <a:off x="6300788" y="3662363"/>
            <a:ext cx="909637" cy="1100137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13329" name="Line 181"/>
          <p:cNvSpPr>
            <a:spLocks noChangeShapeType="1"/>
          </p:cNvSpPr>
          <p:nvPr/>
        </p:nvSpPr>
        <p:spPr bwMode="auto">
          <a:xfrm flipH="1">
            <a:off x="7905750" y="969963"/>
            <a:ext cx="474663" cy="1531937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13330" name="Text Box 182"/>
          <p:cNvSpPr txBox="1">
            <a:spLocks noChangeArrowheads="1"/>
          </p:cNvSpPr>
          <p:nvPr/>
        </p:nvSpPr>
        <p:spPr bwMode="auto">
          <a:xfrm>
            <a:off x="7151688" y="3802063"/>
            <a:ext cx="798512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  <a:buFontTx/>
              <a:buNone/>
            </a:pPr>
            <a:r>
              <a:rPr lang="ko-KR" altLang="en-US" sz="1200" b="1" i="1">
                <a:solidFill>
                  <a:srgbClr val="4F6228"/>
                </a:solidFill>
                <a:latin typeface="나눔고딕 Bold" pitchFamily="50" charset="-127"/>
                <a:ea typeface="나눔고딕 Bold" pitchFamily="50" charset="-127"/>
              </a:rPr>
              <a:t>‘</a:t>
            </a:r>
            <a:r>
              <a:rPr lang="en-US" altLang="ko-KR" sz="1200" b="1" i="1">
                <a:solidFill>
                  <a:srgbClr val="4F6228"/>
                </a:solidFill>
                <a:latin typeface="나눔고딕 Bold" pitchFamily="50" charset="-127"/>
                <a:ea typeface="나눔고딕 Bold" pitchFamily="50" charset="-127"/>
              </a:rPr>
              <a:t>2016</a:t>
            </a:r>
            <a:endParaRPr lang="ko-KR" altLang="en-US" sz="1200" b="1" i="1">
              <a:solidFill>
                <a:srgbClr val="4F6228"/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3331" name="Text Box 183"/>
          <p:cNvSpPr txBox="1">
            <a:spLocks noChangeArrowheads="1"/>
          </p:cNvSpPr>
          <p:nvPr/>
        </p:nvSpPr>
        <p:spPr bwMode="auto">
          <a:xfrm>
            <a:off x="6334125" y="4706938"/>
            <a:ext cx="79692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  <a:buFontTx/>
              <a:buNone/>
            </a:pPr>
            <a:r>
              <a:rPr lang="ko-KR" altLang="en-US" sz="1200" b="1" i="1">
                <a:solidFill>
                  <a:srgbClr val="4F6228"/>
                </a:solidFill>
                <a:latin typeface="나눔고딕 Bold" pitchFamily="50" charset="-127"/>
                <a:ea typeface="나눔고딕 Bold" pitchFamily="50" charset="-127"/>
              </a:rPr>
              <a:t>’</a:t>
            </a:r>
            <a:r>
              <a:rPr lang="en-US" altLang="ko-KR" sz="1200" b="1" i="1">
                <a:solidFill>
                  <a:srgbClr val="4F6228"/>
                </a:solidFill>
                <a:latin typeface="나눔고딕 Bold" pitchFamily="50" charset="-127"/>
                <a:ea typeface="나눔고딕 Bold" pitchFamily="50" charset="-127"/>
              </a:rPr>
              <a:t>2015</a:t>
            </a:r>
            <a:endParaRPr lang="ko-KR" altLang="en-US" sz="1200" b="1" i="1">
              <a:solidFill>
                <a:srgbClr val="4F6228"/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3332" name="Text Box 184"/>
          <p:cNvSpPr txBox="1">
            <a:spLocks noChangeArrowheads="1"/>
          </p:cNvSpPr>
          <p:nvPr/>
        </p:nvSpPr>
        <p:spPr bwMode="auto">
          <a:xfrm>
            <a:off x="5164138" y="5532438"/>
            <a:ext cx="665162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  <a:buFontTx/>
              <a:buNone/>
            </a:pPr>
            <a:r>
              <a:rPr lang="ko-KR" altLang="en-US" sz="1200" b="1" i="1">
                <a:solidFill>
                  <a:srgbClr val="4F6228"/>
                </a:solidFill>
                <a:latin typeface="나눔고딕 Bold" pitchFamily="50" charset="-127"/>
                <a:ea typeface="나눔고딕 Bold" pitchFamily="50" charset="-127"/>
              </a:rPr>
              <a:t>’</a:t>
            </a:r>
            <a:r>
              <a:rPr lang="en-US" altLang="ko-KR" sz="1200" b="1" i="1">
                <a:solidFill>
                  <a:srgbClr val="4F6228"/>
                </a:solidFill>
                <a:latin typeface="나눔고딕 Bold" pitchFamily="50" charset="-127"/>
                <a:ea typeface="나눔고딕 Bold" pitchFamily="50" charset="-127"/>
              </a:rPr>
              <a:t>2014</a:t>
            </a:r>
            <a:endParaRPr lang="ko-KR" altLang="en-US" sz="1200" b="1" i="1">
              <a:solidFill>
                <a:srgbClr val="4F6228"/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3333" name="Text Box 185"/>
          <p:cNvSpPr txBox="1">
            <a:spLocks noChangeArrowheads="1"/>
          </p:cNvSpPr>
          <p:nvPr/>
        </p:nvSpPr>
        <p:spPr bwMode="auto">
          <a:xfrm>
            <a:off x="3913188" y="6175375"/>
            <a:ext cx="73025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  <a:buFontTx/>
              <a:buNone/>
            </a:pPr>
            <a:r>
              <a:rPr lang="ko-KR" altLang="en-US" sz="1200" b="1" i="1">
                <a:solidFill>
                  <a:srgbClr val="4F6228"/>
                </a:solidFill>
                <a:latin typeface="나눔고딕 Bold" pitchFamily="50" charset="-127"/>
                <a:ea typeface="나눔고딕 Bold" pitchFamily="50" charset="-127"/>
              </a:rPr>
              <a:t>’</a:t>
            </a:r>
            <a:r>
              <a:rPr lang="en-US" altLang="ko-KR" sz="1200" b="1" i="1">
                <a:solidFill>
                  <a:srgbClr val="4F6228"/>
                </a:solidFill>
                <a:latin typeface="나눔고딕 Bold" pitchFamily="50" charset="-127"/>
                <a:ea typeface="나눔고딕 Bold" pitchFamily="50" charset="-127"/>
              </a:rPr>
              <a:t>2013</a:t>
            </a:r>
            <a:endParaRPr lang="ko-KR" altLang="en-US" sz="1200" b="1" i="1">
              <a:solidFill>
                <a:srgbClr val="4F6228"/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287931" name="Oval 187"/>
          <p:cNvSpPr>
            <a:spLocks noChangeArrowheads="1"/>
          </p:cNvSpPr>
          <p:nvPr/>
        </p:nvSpPr>
        <p:spPr bwMode="auto">
          <a:xfrm>
            <a:off x="3913188" y="6175375"/>
            <a:ext cx="131762" cy="142875"/>
          </a:xfrm>
          <a:prstGeom prst="ellipse">
            <a:avLst/>
          </a:prstGeom>
          <a:gradFill rotWithShape="1">
            <a:gsLst>
              <a:gs pos="0">
                <a:srgbClr val="FFCC00">
                  <a:gamma/>
                  <a:tint val="33725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30000"/>
              </a:lnSpc>
              <a:defRPr/>
            </a:pPr>
            <a:endParaRPr lang="ko-KR" altLang="en-US" b="1">
              <a:effectLst>
                <a:outerShdw blurRad="38100" dist="38100" dir="2700000" algn="tl">
                  <a:srgbClr val="FFFFFF"/>
                </a:outerShdw>
              </a:effectLst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287932" name="Oval 188"/>
          <p:cNvSpPr>
            <a:spLocks noChangeArrowheads="1"/>
          </p:cNvSpPr>
          <p:nvPr/>
        </p:nvSpPr>
        <p:spPr bwMode="auto">
          <a:xfrm>
            <a:off x="5097463" y="5532438"/>
            <a:ext cx="168275" cy="185737"/>
          </a:xfrm>
          <a:prstGeom prst="ellipse">
            <a:avLst/>
          </a:prstGeom>
          <a:gradFill rotWithShape="1">
            <a:gsLst>
              <a:gs pos="0">
                <a:srgbClr val="FFCC00">
                  <a:gamma/>
                  <a:tint val="33725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30000"/>
              </a:lnSpc>
              <a:defRPr/>
            </a:pPr>
            <a:endParaRPr lang="ko-KR" altLang="en-US" b="1">
              <a:effectLst>
                <a:outerShdw blurRad="38100" dist="38100" dir="2700000" algn="tl">
                  <a:srgbClr val="FFFFFF"/>
                </a:outerShdw>
              </a:effectLst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287933" name="Oval 189"/>
          <p:cNvSpPr>
            <a:spLocks noChangeArrowheads="1"/>
          </p:cNvSpPr>
          <p:nvPr/>
        </p:nvSpPr>
        <p:spPr bwMode="auto">
          <a:xfrm>
            <a:off x="6188075" y="4652963"/>
            <a:ext cx="207963" cy="219075"/>
          </a:xfrm>
          <a:prstGeom prst="ellipse">
            <a:avLst/>
          </a:prstGeom>
          <a:gradFill rotWithShape="1">
            <a:gsLst>
              <a:gs pos="0">
                <a:srgbClr val="FFCC00">
                  <a:gamma/>
                  <a:tint val="33725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30000"/>
              </a:lnSpc>
              <a:defRPr/>
            </a:pPr>
            <a:endParaRPr lang="ko-KR" altLang="en-US" b="1">
              <a:effectLst>
                <a:outerShdw blurRad="38100" dist="38100" dir="2700000" algn="tl">
                  <a:srgbClr val="FFFFFF"/>
                </a:outerShdw>
              </a:effectLst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287934" name="Oval 190"/>
          <p:cNvSpPr>
            <a:spLocks noChangeArrowheads="1"/>
          </p:cNvSpPr>
          <p:nvPr/>
        </p:nvSpPr>
        <p:spPr bwMode="auto">
          <a:xfrm>
            <a:off x="7085013" y="3524250"/>
            <a:ext cx="249237" cy="277813"/>
          </a:xfrm>
          <a:prstGeom prst="ellipse">
            <a:avLst/>
          </a:prstGeom>
          <a:gradFill rotWithShape="1">
            <a:gsLst>
              <a:gs pos="0">
                <a:srgbClr val="FFCC00">
                  <a:gamma/>
                  <a:tint val="33725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30000"/>
              </a:lnSpc>
              <a:defRPr/>
            </a:pPr>
            <a:endParaRPr lang="ko-KR" altLang="en-US" b="1">
              <a:effectLst>
                <a:outerShdw blurRad="38100" dist="38100" dir="2700000" algn="tl">
                  <a:srgbClr val="FFFFFF"/>
                </a:outerShdw>
              </a:effectLst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3338" name="슬라이드 번호 개체 틀 30"/>
          <p:cNvSpPr>
            <a:spLocks noGrp="1"/>
          </p:cNvSpPr>
          <p:nvPr>
            <p:ph type="sldNum" sz="quarter" idx="12"/>
          </p:nvPr>
        </p:nvSpPr>
        <p:spPr>
          <a:xfrm>
            <a:off x="6818313" y="6415088"/>
            <a:ext cx="2133600" cy="327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E0A4430-CD33-4C89-A006-2D8C24389D5F}" type="slidenum">
              <a:rPr lang="en-US" altLang="ko-KR" sz="1400" smtClean="0">
                <a:latin typeface="나눔고딕" pitchFamily="50" charset="-127"/>
                <a:ea typeface="나눔고딕" pitchFamily="50" charset="-127"/>
              </a:rPr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ko-KR" sz="140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339" name="Text Box 182"/>
          <p:cNvSpPr txBox="1">
            <a:spLocks noChangeArrowheads="1"/>
          </p:cNvSpPr>
          <p:nvPr/>
        </p:nvSpPr>
        <p:spPr bwMode="auto">
          <a:xfrm>
            <a:off x="7788275" y="2703513"/>
            <a:ext cx="7985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  <a:buFontTx/>
              <a:buNone/>
            </a:pPr>
            <a:r>
              <a:rPr lang="ko-KR" altLang="en-US" sz="1200" b="1" i="1">
                <a:solidFill>
                  <a:srgbClr val="4F6228"/>
                </a:solidFill>
                <a:latin typeface="나눔고딕 Bold" pitchFamily="50" charset="-127"/>
                <a:ea typeface="나눔고딕 Bold" pitchFamily="50" charset="-127"/>
              </a:rPr>
              <a:t>‘</a:t>
            </a:r>
            <a:r>
              <a:rPr lang="en-US" altLang="ko-KR" sz="1200" b="1" i="1">
                <a:solidFill>
                  <a:srgbClr val="4F6228"/>
                </a:solidFill>
                <a:latin typeface="나눔고딕 Bold" pitchFamily="50" charset="-127"/>
                <a:ea typeface="나눔고딕 Bold" pitchFamily="50" charset="-127"/>
              </a:rPr>
              <a:t>2017~</a:t>
            </a:r>
            <a:endParaRPr lang="ko-KR" altLang="en-US" sz="1200" b="1" i="1">
              <a:solidFill>
                <a:srgbClr val="4F6228"/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45" name="Oval 190"/>
          <p:cNvSpPr>
            <a:spLocks noChangeArrowheads="1"/>
          </p:cNvSpPr>
          <p:nvPr/>
        </p:nvSpPr>
        <p:spPr bwMode="auto">
          <a:xfrm>
            <a:off x="7781925" y="2354263"/>
            <a:ext cx="249238" cy="277812"/>
          </a:xfrm>
          <a:prstGeom prst="ellipse">
            <a:avLst/>
          </a:prstGeom>
          <a:gradFill rotWithShape="1">
            <a:gsLst>
              <a:gs pos="0">
                <a:srgbClr val="FFCC00">
                  <a:gamma/>
                  <a:tint val="33725"/>
                  <a:invGamma/>
                </a:srgbClr>
              </a:gs>
              <a:gs pos="100000">
                <a:srgbClr val="FFCC00"/>
              </a:gs>
            </a:gsLst>
            <a:lin ang="27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130000"/>
              </a:lnSpc>
              <a:defRPr/>
            </a:pPr>
            <a:endParaRPr lang="ko-KR" altLang="en-US">
              <a:effectLst>
                <a:outerShdw blurRad="38100" dist="38100" dir="2700000" algn="tl">
                  <a:srgbClr val="FFFFFF"/>
                </a:outerShdw>
              </a:effectLst>
              <a:latin typeface="나눔고딕 Bold" pitchFamily="50" charset="-127"/>
              <a:ea typeface="나눔고딕 Bold" pitchFamily="50" charset="-127"/>
            </a:endParaRPr>
          </a:p>
        </p:txBody>
      </p:sp>
      <p:pic>
        <p:nvPicPr>
          <p:cNvPr id="47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618" y="5828344"/>
            <a:ext cx="1220373" cy="837233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그림 47" descr="CNR-L100이미지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38851" y="5382904"/>
            <a:ext cx="1245330" cy="761257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803" y="4149080"/>
            <a:ext cx="1354597" cy="124101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323850" y="5084763"/>
            <a:ext cx="3560763" cy="12430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en-US" altLang="ko-KR" sz="1600" b="1" dirty="0">
                <a:solidFill>
                  <a:srgbClr val="0D0D0D"/>
                </a:solidFill>
                <a:latin typeface="나눔고딕" pitchFamily="50" charset="-127"/>
                <a:ea typeface="나눔고딕" pitchFamily="50" charset="-127"/>
                <a:cs typeface="Times New Roman" pitchFamily="18" charset="0"/>
              </a:rPr>
              <a:t>GMR-L100 :  2013</a:t>
            </a:r>
            <a:r>
              <a:rPr lang="ko-KR" altLang="en-US" sz="1600" b="1" dirty="0">
                <a:solidFill>
                  <a:srgbClr val="0D0D0D"/>
                </a:solidFill>
                <a:latin typeface="나눔고딕" pitchFamily="50" charset="-127"/>
                <a:ea typeface="나눔고딕" pitchFamily="50" charset="-127"/>
                <a:cs typeface="Times New Roman" pitchFamily="18" charset="0"/>
              </a:rPr>
              <a:t>년 </a:t>
            </a:r>
            <a:r>
              <a:rPr lang="en-US" altLang="ko-KR" sz="1600" b="1" dirty="0">
                <a:solidFill>
                  <a:srgbClr val="0D0D0D"/>
                </a:solidFill>
                <a:latin typeface="나눔고딕" pitchFamily="50" charset="-127"/>
                <a:ea typeface="나눔고딕" pitchFamily="50" charset="-127"/>
                <a:cs typeface="Times New Roman" pitchFamily="18" charset="0"/>
              </a:rPr>
              <a:t>8</a:t>
            </a:r>
            <a:r>
              <a:rPr lang="ko-KR" altLang="en-US" sz="1600" b="1" dirty="0">
                <a:solidFill>
                  <a:srgbClr val="0D0D0D"/>
                </a:solidFill>
                <a:latin typeface="나눔고딕" pitchFamily="50" charset="-127"/>
                <a:ea typeface="나눔고딕" pitchFamily="50" charset="-127"/>
                <a:cs typeface="Times New Roman" pitchFamily="18" charset="0"/>
              </a:rPr>
              <a:t>월</a:t>
            </a:r>
          </a:p>
          <a:p>
            <a:pPr eaLnBrk="1" hangingPunct="1">
              <a:defRPr/>
            </a:pPr>
            <a:r>
              <a:rPr lang="en-US" altLang="ko-KR" sz="1400" b="1" dirty="0">
                <a:solidFill>
                  <a:srgbClr val="0D0D0D"/>
                </a:solidFill>
                <a:latin typeface="나눔고딕" pitchFamily="50" charset="-127"/>
                <a:ea typeface="나눔고딕" pitchFamily="50" charset="-127"/>
                <a:cs typeface="Times New Roman" pitchFamily="18" charset="0"/>
              </a:rPr>
              <a:t>LTE release 8 Category 3</a:t>
            </a:r>
          </a:p>
          <a:p>
            <a:pPr eaLnBrk="1" hangingPunct="1">
              <a:defRPr/>
            </a:pPr>
            <a:r>
              <a:rPr lang="en-US" altLang="ko-KR" sz="1400" b="1" dirty="0">
                <a:solidFill>
                  <a:srgbClr val="0D0D0D"/>
                </a:solidFill>
                <a:latin typeface="나눔고딕" pitchFamily="50" charset="-127"/>
                <a:ea typeface="나눔고딕" pitchFamily="50" charset="-127"/>
                <a:cs typeface="Times New Roman" pitchFamily="18" charset="0"/>
              </a:rPr>
              <a:t>LTE(FD/Diversity) 850MHz(Band 5) </a:t>
            </a:r>
          </a:p>
          <a:p>
            <a:pPr eaLnBrk="1" hangingPunct="1">
              <a:defRPr/>
            </a:pPr>
            <a:r>
              <a:rPr lang="en-US" altLang="ko-KR" sz="1400" b="1" dirty="0">
                <a:solidFill>
                  <a:srgbClr val="0D0D0D"/>
                </a:solidFill>
                <a:latin typeface="나눔고딕" pitchFamily="50" charset="-127"/>
                <a:ea typeface="나눔고딕" pitchFamily="50" charset="-127"/>
                <a:cs typeface="Times New Roman" pitchFamily="18" charset="0"/>
              </a:rPr>
              <a:t>Linux v2.6</a:t>
            </a:r>
          </a:p>
          <a:p>
            <a:pPr eaLnBrk="1" hangingPunct="1">
              <a:defRPr/>
            </a:pPr>
            <a:r>
              <a:rPr lang="en-US" altLang="ko-KR" sz="1400" b="1" dirty="0">
                <a:solidFill>
                  <a:srgbClr val="0D0D0D"/>
                </a:solidFill>
                <a:latin typeface="나눔고딕" pitchFamily="50" charset="-127"/>
                <a:ea typeface="나눔고딕" pitchFamily="50" charset="-127"/>
                <a:cs typeface="Times New Roman" pitchFamily="18" charset="0"/>
              </a:rPr>
              <a:t>2-Port Ethernet Switch</a:t>
            </a:r>
            <a:endParaRPr lang="ko-KR" altLang="en-US" sz="1400" b="1" dirty="0">
              <a:solidFill>
                <a:srgbClr val="0D0D0D"/>
              </a:solidFill>
              <a:latin typeface="나눔고딕" pitchFamily="50" charset="-127"/>
              <a:ea typeface="나눔고딕" pitchFamily="50" charset="-127"/>
              <a:cs typeface="Times New Roman" pitchFamily="18" charset="0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1012825" y="3132138"/>
            <a:ext cx="5280025" cy="15208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ko-KR" sz="1600" b="1" dirty="0">
                <a:solidFill>
                  <a:srgbClr val="0D0D0D"/>
                </a:solidFill>
                <a:latin typeface="나눔고딕" pitchFamily="50" charset="-127"/>
                <a:ea typeface="나눔고딕" pitchFamily="50" charset="-127"/>
                <a:cs typeface="Times New Roman" pitchFamily="18" charset="0"/>
              </a:rPr>
              <a:t>CNR-L100 :  2015</a:t>
            </a:r>
            <a:r>
              <a:rPr lang="ko-KR" altLang="en-US" sz="1600" b="1" dirty="0">
                <a:solidFill>
                  <a:srgbClr val="0D0D0D"/>
                </a:solidFill>
                <a:latin typeface="나눔고딕" pitchFamily="50" charset="-127"/>
                <a:ea typeface="나눔고딕" pitchFamily="50" charset="-127"/>
                <a:cs typeface="Times New Roman" pitchFamily="18" charset="0"/>
              </a:rPr>
              <a:t>년 </a:t>
            </a:r>
            <a:r>
              <a:rPr lang="en-US" altLang="ko-KR" sz="1600" b="1" dirty="0">
                <a:solidFill>
                  <a:srgbClr val="0D0D0D"/>
                </a:solidFill>
                <a:latin typeface="나눔고딕" pitchFamily="50" charset="-127"/>
                <a:ea typeface="나눔고딕" pitchFamily="50" charset="-127"/>
                <a:cs typeface="Times New Roman" pitchFamily="18" charset="0"/>
              </a:rPr>
              <a:t>4</a:t>
            </a:r>
            <a:r>
              <a:rPr lang="ko-KR" altLang="en-US" sz="1600" b="1" dirty="0">
                <a:solidFill>
                  <a:srgbClr val="0D0D0D"/>
                </a:solidFill>
                <a:latin typeface="나눔고딕" pitchFamily="50" charset="-127"/>
                <a:ea typeface="나눔고딕" pitchFamily="50" charset="-127"/>
                <a:cs typeface="Times New Roman" pitchFamily="18" charset="0"/>
              </a:rPr>
              <a:t>월</a:t>
            </a:r>
            <a:r>
              <a:rPr lang="en-US" altLang="ko-KR" sz="1600" b="1" dirty="0">
                <a:solidFill>
                  <a:srgbClr val="0D0D0D"/>
                </a:solidFill>
                <a:latin typeface="나눔고딕" pitchFamily="50" charset="-127"/>
                <a:ea typeface="나눔고딕" pitchFamily="50" charset="-127"/>
                <a:cs typeface="Times New Roman" pitchFamily="18" charset="0"/>
              </a:rPr>
              <a:t>, CNR-L300W :  2015</a:t>
            </a:r>
            <a:r>
              <a:rPr lang="ko-KR" altLang="en-US" sz="1600" b="1" dirty="0">
                <a:solidFill>
                  <a:srgbClr val="0D0D0D"/>
                </a:solidFill>
                <a:latin typeface="나눔고딕" pitchFamily="50" charset="-127"/>
                <a:ea typeface="나눔고딕" pitchFamily="50" charset="-127"/>
                <a:cs typeface="Times New Roman" pitchFamily="18" charset="0"/>
              </a:rPr>
              <a:t>년 </a:t>
            </a:r>
            <a:r>
              <a:rPr lang="en-US" altLang="ko-KR" sz="1600" b="1" dirty="0">
                <a:solidFill>
                  <a:srgbClr val="0D0D0D"/>
                </a:solidFill>
                <a:latin typeface="나눔고딕" pitchFamily="50" charset="-127"/>
                <a:ea typeface="나눔고딕" pitchFamily="50" charset="-127"/>
                <a:cs typeface="Times New Roman" pitchFamily="18" charset="0"/>
              </a:rPr>
              <a:t>10</a:t>
            </a:r>
            <a:r>
              <a:rPr lang="ko-KR" altLang="en-US" sz="1600" b="1" dirty="0">
                <a:solidFill>
                  <a:srgbClr val="0D0D0D"/>
                </a:solidFill>
                <a:latin typeface="나눔고딕" pitchFamily="50" charset="-127"/>
                <a:ea typeface="나눔고딕" pitchFamily="50" charset="-127"/>
                <a:cs typeface="Times New Roman" pitchFamily="18" charset="0"/>
              </a:rPr>
              <a:t>월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ko-KR" sz="1600" b="1" dirty="0">
                <a:solidFill>
                  <a:srgbClr val="0D0D0D"/>
                </a:solidFill>
                <a:latin typeface="나눔고딕" pitchFamily="50" charset="-127"/>
                <a:ea typeface="나눔고딕" pitchFamily="50" charset="-127"/>
                <a:cs typeface="Times New Roman" pitchFamily="18" charset="0"/>
              </a:rPr>
              <a:t>CNR-L200W:  2016</a:t>
            </a:r>
            <a:r>
              <a:rPr lang="ko-KR" altLang="en-US" sz="1600" b="1" dirty="0">
                <a:solidFill>
                  <a:srgbClr val="0D0D0D"/>
                </a:solidFill>
                <a:latin typeface="나눔고딕" pitchFamily="50" charset="-127"/>
                <a:ea typeface="나눔고딕" pitchFamily="50" charset="-127"/>
                <a:cs typeface="Times New Roman" pitchFamily="18" charset="0"/>
              </a:rPr>
              <a:t>년 </a:t>
            </a:r>
            <a:r>
              <a:rPr lang="en-US" altLang="ko-KR" sz="1600" b="1" dirty="0">
                <a:solidFill>
                  <a:srgbClr val="0D0D0D"/>
                </a:solidFill>
                <a:latin typeface="나눔고딕" pitchFamily="50" charset="-127"/>
                <a:ea typeface="나눔고딕" pitchFamily="50" charset="-127"/>
                <a:cs typeface="Times New Roman" pitchFamily="18" charset="0"/>
              </a:rPr>
              <a:t>9</a:t>
            </a:r>
            <a:r>
              <a:rPr lang="ko-KR" altLang="en-US" sz="1600" b="1" dirty="0">
                <a:solidFill>
                  <a:srgbClr val="0D0D0D"/>
                </a:solidFill>
                <a:latin typeface="나눔고딕" pitchFamily="50" charset="-127"/>
                <a:ea typeface="나눔고딕" pitchFamily="50" charset="-127"/>
                <a:cs typeface="Times New Roman" pitchFamily="18" charset="0"/>
              </a:rPr>
              <a:t>월</a:t>
            </a:r>
          </a:p>
          <a:p>
            <a:pPr eaLnBrk="1" hangingPunct="1">
              <a:buFontTx/>
              <a:buNone/>
              <a:defRPr/>
            </a:pPr>
            <a:r>
              <a:rPr lang="en-US" altLang="ko-KR" sz="1400" dirty="0">
                <a:solidFill>
                  <a:srgbClr val="0D0D0D"/>
                </a:solidFill>
                <a:latin typeface="나눔고딕 Bold" pitchFamily="50" charset="-127"/>
                <a:ea typeface="나눔고딕 Bold" pitchFamily="50" charset="-127"/>
                <a:cs typeface="Times New Roman" pitchFamily="18" charset="0"/>
              </a:rPr>
              <a:t>LTE Release 9, LTE FDD Category 4</a:t>
            </a:r>
          </a:p>
          <a:p>
            <a:pPr eaLnBrk="1" hangingPunct="1">
              <a:buFontTx/>
              <a:buNone/>
              <a:defRPr/>
            </a:pPr>
            <a:r>
              <a:rPr lang="en-US" altLang="ko-KR" sz="1400" dirty="0">
                <a:solidFill>
                  <a:srgbClr val="0D0D0D"/>
                </a:solidFill>
                <a:latin typeface="나눔고딕 Bold" pitchFamily="50" charset="-127"/>
                <a:ea typeface="나눔고딕 Bold" pitchFamily="50" charset="-127"/>
                <a:cs typeface="Times New Roman" pitchFamily="18" charset="0"/>
              </a:rPr>
              <a:t>850MHz(Band5) / 2.6GHz(Band7) Dual Band</a:t>
            </a:r>
          </a:p>
          <a:p>
            <a:pPr eaLnBrk="1" hangingPunct="1">
              <a:buFontTx/>
              <a:buNone/>
              <a:defRPr/>
            </a:pPr>
            <a:r>
              <a:rPr lang="en-US" altLang="ko-KR" sz="1400" dirty="0">
                <a:solidFill>
                  <a:srgbClr val="0D0D0D"/>
                </a:solidFill>
                <a:latin typeface="나눔고딕 Bold" pitchFamily="50" charset="-127"/>
                <a:ea typeface="나눔고딕 Bold" pitchFamily="50" charset="-127"/>
                <a:cs typeface="Times New Roman" pitchFamily="18" charset="0"/>
              </a:rPr>
              <a:t>Linux 2.6.21</a:t>
            </a:r>
          </a:p>
          <a:p>
            <a:pPr eaLnBrk="1" hangingPunct="1">
              <a:buFontTx/>
              <a:buNone/>
              <a:defRPr/>
            </a:pPr>
            <a:r>
              <a:rPr lang="en-US" altLang="ko-KR" sz="1400" dirty="0">
                <a:solidFill>
                  <a:srgbClr val="0D0D0D"/>
                </a:solidFill>
                <a:latin typeface="나눔고딕 Bold" pitchFamily="50" charset="-127"/>
                <a:ea typeface="나눔고딕 Bold" pitchFamily="50" charset="-127"/>
                <a:cs typeface="Times New Roman" pitchFamily="18" charset="0"/>
              </a:rPr>
              <a:t>CNS DDNS / SSL VPN/NMS / GPS / </a:t>
            </a:r>
            <a:r>
              <a:rPr lang="ko-KR" altLang="en-US" sz="1400" dirty="0">
                <a:solidFill>
                  <a:srgbClr val="0D0D0D"/>
                </a:solidFill>
                <a:latin typeface="나눔고딕 Bold" pitchFamily="50" charset="-127"/>
                <a:ea typeface="나눔고딕 Bold" pitchFamily="50" charset="-127"/>
                <a:cs typeface="Times New Roman" pitchFamily="18" charset="0"/>
              </a:rPr>
              <a:t>산업용 </a:t>
            </a:r>
            <a:r>
              <a:rPr lang="ko-KR" altLang="en-US" sz="1400" dirty="0" err="1">
                <a:solidFill>
                  <a:srgbClr val="0D0D0D"/>
                </a:solidFill>
                <a:latin typeface="나눔고딕 Bold" pitchFamily="50" charset="-127"/>
                <a:ea typeface="나눔고딕 Bold" pitchFamily="50" charset="-127"/>
                <a:cs typeface="Times New Roman" pitchFamily="18" charset="0"/>
              </a:rPr>
              <a:t>라우터</a:t>
            </a:r>
            <a:endParaRPr lang="ko-KR" altLang="en-US" sz="1400" dirty="0">
              <a:solidFill>
                <a:srgbClr val="0D0D0D"/>
              </a:solidFill>
              <a:latin typeface="나눔고딕 Bold" pitchFamily="50" charset="-127"/>
              <a:ea typeface="나눔고딕 Bold" pitchFamily="50" charset="-127"/>
              <a:cs typeface="Times New Roman" pitchFamily="18" charset="0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1993900" y="1233488"/>
            <a:ext cx="4449763" cy="1352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5G-</a:t>
            </a:r>
            <a:r>
              <a:rPr lang="ko-KR" altLang="en-US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초고속 무선통신</a:t>
            </a:r>
            <a:r>
              <a:rPr lang="en-US" altLang="ko-KR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(2020</a:t>
            </a:r>
            <a:r>
              <a:rPr lang="ko-KR" altLang="en-US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년</a:t>
            </a:r>
            <a:r>
              <a:rPr lang="en-US" altLang="ko-KR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)</a:t>
            </a:r>
          </a:p>
          <a:p>
            <a:pPr>
              <a:defRPr/>
            </a:pPr>
            <a:r>
              <a:rPr lang="ko-KR" altLang="en-US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유선인터넷 대체</a:t>
            </a:r>
            <a:endParaRPr lang="en-US" altLang="ko-KR" sz="1400" b="1" kern="100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Times New Roman"/>
            </a:endParaRPr>
          </a:p>
          <a:p>
            <a:pPr>
              <a:defRPr/>
            </a:pPr>
            <a:r>
              <a:rPr lang="ko-KR" altLang="en-US" sz="1400" b="1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데이터전송량</a:t>
            </a:r>
            <a:r>
              <a:rPr lang="ko-KR" altLang="en-US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 </a:t>
            </a:r>
            <a:r>
              <a:rPr lang="en-US" altLang="ko-KR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:</a:t>
            </a:r>
            <a:r>
              <a:rPr lang="ko-KR" altLang="en-US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현 </a:t>
            </a:r>
            <a:r>
              <a:rPr lang="en-US" altLang="ko-KR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LTE </a:t>
            </a:r>
            <a:r>
              <a:rPr lang="ko-KR" altLang="en-US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대비 </a:t>
            </a:r>
            <a:r>
              <a:rPr lang="en-US" altLang="ko-KR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1,000</a:t>
            </a:r>
            <a:r>
              <a:rPr lang="ko-KR" altLang="en-US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배</a:t>
            </a:r>
            <a:r>
              <a:rPr lang="en-US" altLang="ko-KR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/3G </a:t>
            </a:r>
            <a:r>
              <a:rPr lang="ko-KR" altLang="en-US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대비 </a:t>
            </a:r>
            <a:r>
              <a:rPr lang="en-US" altLang="ko-KR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10,000</a:t>
            </a:r>
            <a:r>
              <a:rPr lang="ko-KR" altLang="en-US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배 </a:t>
            </a:r>
            <a:endParaRPr lang="en-US" altLang="ko-KR" sz="1400" b="1" kern="100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Times New Roman"/>
            </a:endParaRPr>
          </a:p>
          <a:p>
            <a:pPr>
              <a:defRPr/>
            </a:pPr>
            <a:endParaRPr lang="en-US" altLang="ko-KR" sz="1050" b="1" kern="100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Times New Roman"/>
            </a:endParaRPr>
          </a:p>
          <a:p>
            <a:pPr>
              <a:defRPr/>
            </a:pPr>
            <a:r>
              <a:rPr lang="en-US" altLang="ko-KR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LTE-M/NB-</a:t>
            </a:r>
            <a:r>
              <a:rPr lang="en-US" altLang="ko-KR" sz="1400" b="1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IoT</a:t>
            </a:r>
            <a:r>
              <a:rPr lang="en-US" altLang="ko-KR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 </a:t>
            </a:r>
          </a:p>
          <a:p>
            <a:pPr>
              <a:defRPr/>
            </a:pPr>
            <a:r>
              <a:rPr lang="ko-KR" altLang="en-US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저속</a:t>
            </a:r>
            <a:r>
              <a:rPr lang="en-US" altLang="ko-KR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/</a:t>
            </a:r>
            <a:r>
              <a:rPr lang="ko-KR" altLang="en-US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저전력</a:t>
            </a:r>
            <a:r>
              <a:rPr lang="en-US" altLang="ko-KR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/</a:t>
            </a:r>
            <a:r>
              <a:rPr lang="ko-KR" altLang="en-US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저가</a:t>
            </a:r>
            <a:r>
              <a:rPr lang="en-US" altLang="ko-KR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/</a:t>
            </a:r>
            <a:r>
              <a:rPr lang="ko-KR" altLang="en-US" sz="14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초소형</a:t>
            </a:r>
            <a:endParaRPr lang="en-US" altLang="ko-KR" sz="1400" b="1" kern="100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Times New Roman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47813" y="4735513"/>
            <a:ext cx="148907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HY울릉도B" pitchFamily="18" charset="-127"/>
              </a:rPr>
              <a:t>LTE Router </a:t>
            </a:r>
            <a:endParaRPr lang="ko-KR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2578100" y="2730500"/>
            <a:ext cx="2919413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HY울릉도B" pitchFamily="18" charset="-127"/>
              </a:rPr>
              <a:t>LTE Router (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HY울릉도B" pitchFamily="18" charset="-127"/>
              </a:rPr>
              <a:t>경쟁사 차별화</a:t>
            </a:r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HY울릉도B" pitchFamily="18" charset="-127"/>
              </a:rPr>
              <a:t>)</a:t>
            </a:r>
            <a:endParaRPr lang="ko-KR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3267075" y="852488"/>
            <a:ext cx="969963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HY울릉도B" pitchFamily="18" charset="-127"/>
              </a:rPr>
              <a:t>IoT</a:t>
            </a:r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HY울릉도B" pitchFamily="18" charset="-127"/>
              </a:rPr>
              <a:t>/IoE</a:t>
            </a:r>
            <a:endParaRPr lang="ko-KR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133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3173413"/>
            <a:ext cx="1366838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941" y="1258622"/>
            <a:ext cx="1090603" cy="70110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6011863" y="6380163"/>
            <a:ext cx="1374775" cy="304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US" altLang="ko-KR" sz="1200" b="1" kern="100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5</a:t>
            </a:r>
            <a:r>
              <a:rPr lang="ko-KR" altLang="en-US" sz="1200" b="1" kern="100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만대 이상 판매됨</a:t>
            </a:r>
            <a:endParaRPr lang="en-US" altLang="ko-KR" sz="1200" b="1" kern="100" dirty="0">
              <a:latin typeface="나눔고딕" panose="020D0604000000000000" pitchFamily="50" charset="-127"/>
              <a:ea typeface="나눔고딕" panose="020D0604000000000000" pitchFamily="50" charset="-127"/>
              <a:cs typeface="Times New Roman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6946900" y="5929313"/>
            <a:ext cx="1512888" cy="303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US" altLang="ko-KR" sz="1200" b="1" kern="100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4.5</a:t>
            </a:r>
            <a:r>
              <a:rPr lang="ko-KR" altLang="en-US" sz="1200" b="1" kern="100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만대 이상 판매됨</a:t>
            </a:r>
            <a:endParaRPr lang="en-US" altLang="ko-KR" sz="1200" b="1" kern="100" dirty="0">
              <a:latin typeface="나눔고딕" panose="020D0604000000000000" pitchFamily="50" charset="-127"/>
              <a:ea typeface="나눔고딕" panose="020D0604000000000000" pitchFamily="50" charset="-127"/>
              <a:cs typeface="Times New Roman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8031163" y="4098925"/>
            <a:ext cx="1093787" cy="304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ko-KR" altLang="en-US" sz="1200" b="1" kern="100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보급형 </a:t>
            </a:r>
            <a:r>
              <a:rPr lang="ko-KR" altLang="en-US" sz="1200" b="1" kern="100" dirty="0" err="1"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라우터</a:t>
            </a:r>
            <a:endParaRPr lang="en-US" altLang="ko-KR" sz="1200" b="1" kern="100" dirty="0">
              <a:latin typeface="나눔고딕" panose="020D0604000000000000" pitchFamily="50" charset="-127"/>
              <a:ea typeface="나눔고딕" panose="020D0604000000000000" pitchFamily="50" charset="-127"/>
              <a:cs typeface="Times New Roman"/>
            </a:endParaRPr>
          </a:p>
        </p:txBody>
      </p:sp>
      <p:sp>
        <p:nvSpPr>
          <p:cNvPr id="8" name="직사각형 7"/>
          <p:cNvSpPr/>
          <p:nvPr/>
        </p:nvSpPr>
        <p:spPr>
          <a:xfrm rot="17116610">
            <a:off x="7715314" y="1703584"/>
            <a:ext cx="1943161" cy="3866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US" altLang="ko-KR" b="1" kern="10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Next Generation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7555672" y="581870"/>
            <a:ext cx="152477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ko-KR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5G2020</a:t>
            </a:r>
          </a:p>
        </p:txBody>
      </p:sp>
      <p:sp>
        <p:nvSpPr>
          <p:cNvPr id="50" name="직사각형 49"/>
          <p:cNvSpPr/>
          <p:nvPr/>
        </p:nvSpPr>
        <p:spPr>
          <a:xfrm>
            <a:off x="7612063" y="5300663"/>
            <a:ext cx="1427162" cy="304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ko-KR" altLang="en-US" sz="1200" b="1" kern="100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산업용 </a:t>
            </a:r>
            <a:r>
              <a:rPr lang="ko-KR" altLang="en-US" sz="1200" b="1" kern="100" dirty="0" err="1"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라우터</a:t>
            </a:r>
            <a:r>
              <a:rPr lang="ko-KR" altLang="en-US" sz="1200" b="1" kern="100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 </a:t>
            </a:r>
            <a:r>
              <a:rPr lang="en-US" altLang="ko-KR" sz="1200" b="1" kern="100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F/U</a:t>
            </a:r>
            <a:r>
              <a:rPr lang="ko-KR" altLang="en-US" sz="1200" b="1" kern="100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 </a:t>
            </a:r>
            <a:endParaRPr lang="en-US" altLang="ko-KR" sz="1200" b="1" kern="100" dirty="0">
              <a:latin typeface="나눔고딕" panose="020D0604000000000000" pitchFamily="50" charset="-127"/>
              <a:ea typeface="나눔고딕" panose="020D0604000000000000" pitchFamily="50" charset="-127"/>
              <a:cs typeface="Times New Roman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6732588" y="2559050"/>
            <a:ext cx="668337" cy="288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US" altLang="ko-KR" sz="1200" b="1" kern="100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LTE AP</a:t>
            </a:r>
          </a:p>
        </p:txBody>
      </p:sp>
      <p:sp>
        <p:nvSpPr>
          <p:cNvPr id="53" name="직사각형 52"/>
          <p:cNvSpPr/>
          <p:nvPr/>
        </p:nvSpPr>
        <p:spPr>
          <a:xfrm>
            <a:off x="6762750" y="1457325"/>
            <a:ext cx="833438" cy="287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US" altLang="ko-KR" sz="1200" b="1" kern="100" dirty="0">
                <a:latin typeface="나눔고딕" panose="020D0604000000000000" pitchFamily="50" charset="-127"/>
                <a:ea typeface="나눔고딕" panose="020D0604000000000000" pitchFamily="50" charset="-127"/>
                <a:cs typeface="Times New Roman"/>
              </a:rPr>
              <a:t>LTE CAM</a:t>
            </a:r>
          </a:p>
        </p:txBody>
      </p:sp>
      <p:cxnSp>
        <p:nvCxnSpPr>
          <p:cNvPr id="59" name="직선 연결선 58"/>
          <p:cNvCxnSpPr/>
          <p:nvPr/>
        </p:nvCxnSpPr>
        <p:spPr>
          <a:xfrm>
            <a:off x="0" y="549275"/>
            <a:ext cx="9144000" cy="0"/>
          </a:xfrm>
          <a:prstGeom prst="line">
            <a:avLst/>
          </a:prstGeom>
          <a:ln w="28575">
            <a:solidFill>
              <a:srgbClr val="D82E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/>
        </p:nvSpPr>
        <p:spPr>
          <a:xfrm>
            <a:off x="0" y="90488"/>
            <a:ext cx="4491038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/>
            </a:pP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kumimoji="0"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 </a:t>
            </a:r>
            <a:r>
              <a:rPr kumimoji="0"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제품소개</a:t>
            </a:r>
          </a:p>
        </p:txBody>
      </p:sp>
      <p:sp>
        <p:nvSpPr>
          <p:cNvPr id="13363" name="직사각형 6"/>
          <p:cNvSpPr>
            <a:spLocks noChangeArrowheads="1"/>
          </p:cNvSpPr>
          <p:nvPr/>
        </p:nvSpPr>
        <p:spPr bwMode="auto">
          <a:xfrm>
            <a:off x="4751387" y="142876"/>
            <a:ext cx="42878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kumimoji="0"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3.1 M2M/</a:t>
            </a:r>
            <a:r>
              <a:rPr kumimoji="0"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IoT</a:t>
            </a:r>
            <a:r>
              <a:rPr kumimoji="0"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/IoE Line-up</a:t>
            </a:r>
            <a:endParaRPr kumimoji="0" lang="ko-KR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804232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7310</TotalTime>
  <Words>3421</Words>
  <Application>Microsoft Office PowerPoint</Application>
  <PresentationFormat>화면 슬라이드 쇼(4:3)</PresentationFormat>
  <Paragraphs>1101</Paragraphs>
  <Slides>31</Slides>
  <Notes>8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2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KimYH</dc:creator>
  <cp:lastModifiedBy>user</cp:lastModifiedBy>
  <cp:revision>131</cp:revision>
  <cp:lastPrinted>2015-10-28T09:51:15Z</cp:lastPrinted>
  <dcterms:created xsi:type="dcterms:W3CDTF">2015-03-20T19:53:38Z</dcterms:created>
  <dcterms:modified xsi:type="dcterms:W3CDTF">2019-08-16T10:04:37Z</dcterms:modified>
</cp:coreProperties>
</file>