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2" r:id="rId1"/>
    <p:sldMasterId id="2147483684" r:id="rId2"/>
    <p:sldMasterId id="2147483776" r:id="rId3"/>
    <p:sldMasterId id="2147483783" r:id="rId4"/>
    <p:sldMasterId id="2147483797" r:id="rId5"/>
    <p:sldMasterId id="2147483788" r:id="rId6"/>
  </p:sldMasterIdLst>
  <p:notesMasterIdLst>
    <p:notesMasterId r:id="rId34"/>
  </p:notesMasterIdLst>
  <p:sldIdLst>
    <p:sldId id="1534" r:id="rId7"/>
    <p:sldId id="1629" r:id="rId8"/>
    <p:sldId id="1592" r:id="rId9"/>
    <p:sldId id="1626" r:id="rId10"/>
    <p:sldId id="1654" r:id="rId11"/>
    <p:sldId id="1593" r:id="rId12"/>
    <p:sldId id="1614" r:id="rId13"/>
    <p:sldId id="1596" r:id="rId14"/>
    <p:sldId id="1613" r:id="rId15"/>
    <p:sldId id="1615" r:id="rId16"/>
    <p:sldId id="1655" r:id="rId17"/>
    <p:sldId id="1594" r:id="rId18"/>
    <p:sldId id="1656" r:id="rId19"/>
    <p:sldId id="1620" r:id="rId20"/>
    <p:sldId id="1619" r:id="rId21"/>
    <p:sldId id="1628" r:id="rId22"/>
    <p:sldId id="1595" r:id="rId23"/>
    <p:sldId id="1651" r:id="rId24"/>
    <p:sldId id="1630" r:id="rId25"/>
    <p:sldId id="1634" r:id="rId26"/>
    <p:sldId id="1649" r:id="rId27"/>
    <p:sldId id="1653" r:id="rId28"/>
    <p:sldId id="1632" r:id="rId29"/>
    <p:sldId id="1650" r:id="rId30"/>
    <p:sldId id="1652" r:id="rId31"/>
    <p:sldId id="1637" r:id="rId32"/>
    <p:sldId id="1636" r:id="rId33"/>
  </p:sldIdLst>
  <p:sldSz cx="9906000" cy="6858000" type="A4"/>
  <p:notesSz cx="6797675" cy="9926638"/>
  <p:embeddedFontLst>
    <p:embeddedFont>
      <p:font typeface="다음_SemiBold" panose="020B0600000101010101" charset="-127"/>
      <p:regular r:id="rId35"/>
    </p:embeddedFont>
    <p:embeddedFont>
      <p:font typeface="Abadi" panose="020B0604020104020204" pitchFamily="34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1pPr>
    <a:lvl2pPr marL="45705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2pPr>
    <a:lvl3pPr marL="91410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3pPr>
    <a:lvl4pPr marL="137116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4pPr>
    <a:lvl5pPr marL="1828214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5pPr>
    <a:lvl6pPr marL="2285266" algn="l" defTabSz="914107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6pPr>
    <a:lvl7pPr marL="2742321" algn="l" defTabSz="914107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7pPr>
    <a:lvl8pPr marL="3199374" algn="l" defTabSz="914107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8pPr>
    <a:lvl9pPr marL="3656426" algn="l" defTabSz="914107" rtl="0" eaLnBrk="1" latinLnBrk="1" hangingPunct="1">
      <a:defRPr kumimoji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E068F058-67D7-462B-B0C5-0F3FB7469A20}">
          <p14:sldIdLst>
            <p14:sldId id="1534"/>
          </p14:sldIdLst>
        </p14:section>
        <p14:section name="1" id="{9984BFE7-9D12-4BDA-854D-FC772DD2132D}">
          <p14:sldIdLst>
            <p14:sldId id="1629"/>
            <p14:sldId id="1592"/>
            <p14:sldId id="1626"/>
            <p14:sldId id="1654"/>
            <p14:sldId id="1593"/>
            <p14:sldId id="1614"/>
            <p14:sldId id="1596"/>
            <p14:sldId id="1613"/>
            <p14:sldId id="1615"/>
            <p14:sldId id="1655"/>
            <p14:sldId id="1594"/>
            <p14:sldId id="1656"/>
            <p14:sldId id="1620"/>
            <p14:sldId id="1619"/>
            <p14:sldId id="1628"/>
            <p14:sldId id="1595"/>
            <p14:sldId id="1651"/>
            <p14:sldId id="1630"/>
            <p14:sldId id="1634"/>
            <p14:sldId id="1649"/>
            <p14:sldId id="1653"/>
            <p14:sldId id="1632"/>
            <p14:sldId id="1650"/>
            <p14:sldId id="1652"/>
            <p14:sldId id="1637"/>
            <p14:sldId id="16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orient="horz" pos="4133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1026" userDrawn="1">
          <p15:clr>
            <a:srgbClr val="A4A3A4"/>
          </p15:clr>
        </p15:guide>
        <p15:guide id="6" pos="6159" userDrawn="1">
          <p15:clr>
            <a:srgbClr val="A4A3A4"/>
          </p15:clr>
        </p15:guide>
        <p15:guide id="7" pos="104" userDrawn="1">
          <p15:clr>
            <a:srgbClr val="A4A3A4"/>
          </p15:clr>
        </p15:guide>
        <p15:guide id="9" pos="3120" userDrawn="1">
          <p15:clr>
            <a:srgbClr val="A4A3A4"/>
          </p15:clr>
        </p15:guide>
        <p15:guide id="10" pos="3347" userDrawn="1">
          <p15:clr>
            <a:srgbClr val="A4A3A4"/>
          </p15:clr>
        </p15:guide>
        <p15:guide id="11" pos="217" userDrawn="1">
          <p15:clr>
            <a:srgbClr val="A4A3A4"/>
          </p15:clr>
        </p15:guide>
        <p15:guide id="12" pos="6000" userDrawn="1">
          <p15:clr>
            <a:srgbClr val="A4A3A4"/>
          </p15:clr>
        </p15:guide>
        <p15:guide id="14" pos="28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940"/>
    <a:srgbClr val="9493CC"/>
    <a:srgbClr val="6D71F9"/>
    <a:srgbClr val="C0C2E7"/>
    <a:srgbClr val="CBCBCB"/>
    <a:srgbClr val="12389B"/>
    <a:srgbClr val="53C1FC"/>
    <a:srgbClr val="51B6ED"/>
    <a:srgbClr val="008DEC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4" autoAdjust="0"/>
    <p:restoredTop sz="96192" autoAdjust="0"/>
  </p:normalViewPr>
  <p:slideViewPr>
    <p:cSldViewPr snapToObjects="1">
      <p:cViewPr varScale="1">
        <p:scale>
          <a:sx n="97" d="100"/>
          <a:sy n="97" d="100"/>
        </p:scale>
        <p:origin x="438" y="84"/>
      </p:cViewPr>
      <p:guideLst>
        <p:guide orient="horz" pos="187"/>
        <p:guide orient="horz" pos="4133"/>
        <p:guide orient="horz" pos="1162"/>
        <p:guide orient="horz" pos="1094"/>
        <p:guide orient="horz" pos="1026"/>
        <p:guide pos="6159"/>
        <p:guide pos="104"/>
        <p:guide pos="3120"/>
        <p:guide pos="3347"/>
        <p:guide pos="217"/>
        <p:guide pos="6000"/>
        <p:guide pos="2893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75" d="100"/>
        <a:sy n="75" d="100"/>
      </p:scale>
      <p:origin x="0" y="3972"/>
    </p:cViewPr>
  </p:sorterViewPr>
  <p:notesViewPr>
    <p:cSldViewPr snapToObjects="1" showGuides="1">
      <p:cViewPr varScale="1">
        <p:scale>
          <a:sx n="77" d="100"/>
          <a:sy n="77" d="100"/>
        </p:scale>
        <p:origin x="4002" y="12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4" cy="496253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057" y="0"/>
            <a:ext cx="2947034" cy="496253"/>
          </a:xfrm>
          <a:prstGeom prst="rect">
            <a:avLst/>
          </a:prstGeom>
        </p:spPr>
        <p:txBody>
          <a:bodyPr vert="horz" lIns="91260" tIns="45630" rIns="91260" bIns="4563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C4194B2-B0DE-4C2C-A79F-C9610CF86200}" type="datetimeFigureOut">
              <a:rPr lang="ko-KR" altLang="en-US"/>
              <a:pPr>
                <a:defRPr/>
              </a:pPr>
              <a:t>2020-10-30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0" tIns="45630" rIns="91260" bIns="4563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8500" y="4715193"/>
            <a:ext cx="5440676" cy="4467859"/>
          </a:xfrm>
          <a:prstGeom prst="rect">
            <a:avLst/>
          </a:prstGeom>
        </p:spPr>
        <p:txBody>
          <a:bodyPr vert="horz" lIns="91260" tIns="45630" rIns="91260" bIns="4563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7034" cy="496252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057" y="9428800"/>
            <a:ext cx="2947034" cy="496252"/>
          </a:xfrm>
          <a:prstGeom prst="rect">
            <a:avLst/>
          </a:prstGeom>
        </p:spPr>
        <p:txBody>
          <a:bodyPr vert="horz" lIns="91260" tIns="45630" rIns="91260" bIns="4563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2E5E22F-0DC4-4A90-81E1-1EA4A372F569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8388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3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7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4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6" algn="l" defTabSz="91410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1" algn="l" defTabSz="91410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4" algn="l" defTabSz="91410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26" algn="l" defTabSz="91410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6260" y="646546"/>
            <a:ext cx="8420100" cy="517270"/>
          </a:xfrm>
          <a:prstGeom prst="rect">
            <a:avLst/>
          </a:prstGeom>
        </p:spPr>
        <p:txBody>
          <a:bodyPr lIns="0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2249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&gt;&gt;&gt;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7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메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31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6260" y="646546"/>
            <a:ext cx="8420100" cy="517270"/>
          </a:xfrm>
          <a:prstGeom prst="rect">
            <a:avLst/>
          </a:prstGeom>
        </p:spPr>
        <p:txBody>
          <a:bodyPr lIns="0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9743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메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36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4" descr="넓은 상향 대각선"/>
          <p:cNvSpPr>
            <a:spLocks noChangeArrowheads="1"/>
          </p:cNvSpPr>
          <p:nvPr userDrawn="1"/>
        </p:nvSpPr>
        <p:spPr bwMode="auto">
          <a:xfrm>
            <a:off x="0" y="635000"/>
            <a:ext cx="9906000" cy="546100"/>
          </a:xfrm>
          <a:prstGeom prst="rect">
            <a:avLst/>
          </a:prstGeom>
          <a:solidFill>
            <a:srgbClr val="B6B6B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defTabSz="923552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-15552" y="635000"/>
            <a:ext cx="9921552" cy="0"/>
            <a:chOff x="-15552" y="618828"/>
            <a:chExt cx="9921552" cy="0"/>
          </a:xfrm>
        </p:grpSpPr>
        <p:cxnSp>
          <p:nvCxnSpPr>
            <p:cNvPr id="10" name="직선 연결선 9"/>
            <p:cNvCxnSpPr/>
            <p:nvPr/>
          </p:nvCxnSpPr>
          <p:spPr>
            <a:xfrm>
              <a:off x="-15552" y="618828"/>
              <a:ext cx="1441961" cy="0"/>
            </a:xfrm>
            <a:prstGeom prst="line">
              <a:avLst/>
            </a:prstGeom>
            <a:ln w="25400">
              <a:solidFill>
                <a:srgbClr val="3682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1611174" y="618828"/>
              <a:ext cx="8294826" cy="0"/>
            </a:xfrm>
            <a:prstGeom prst="line">
              <a:avLst/>
            </a:prstGeom>
            <a:ln w="25400">
              <a:solidFill>
                <a:srgbClr val="C987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1427010" y="618828"/>
              <a:ext cx="1244689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87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4" descr="넓은 상향 대각선"/>
          <p:cNvSpPr>
            <a:spLocks noChangeArrowheads="1"/>
          </p:cNvSpPr>
          <p:nvPr userDrawn="1"/>
        </p:nvSpPr>
        <p:spPr bwMode="auto">
          <a:xfrm>
            <a:off x="0" y="635000"/>
            <a:ext cx="9906000" cy="546100"/>
          </a:xfrm>
          <a:prstGeom prst="rect">
            <a:avLst/>
          </a:prstGeom>
          <a:solidFill>
            <a:srgbClr val="C0B7A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defTabSz="923552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 userDrawn="1"/>
        </p:nvGrpSpPr>
        <p:grpSpPr>
          <a:xfrm>
            <a:off x="-15552" y="635000"/>
            <a:ext cx="9921552" cy="0"/>
            <a:chOff x="-15552" y="618828"/>
            <a:chExt cx="9921552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-15552" y="618828"/>
              <a:ext cx="1441961" cy="0"/>
            </a:xfrm>
            <a:prstGeom prst="line">
              <a:avLst/>
            </a:prstGeom>
            <a:ln w="25400">
              <a:solidFill>
                <a:srgbClr val="3682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>
              <a:off x="1611174" y="618828"/>
              <a:ext cx="8294826" cy="0"/>
            </a:xfrm>
            <a:prstGeom prst="line">
              <a:avLst/>
            </a:prstGeom>
            <a:ln w="25400">
              <a:solidFill>
                <a:srgbClr val="C987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427010" y="618828"/>
              <a:ext cx="1244689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215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4" descr="넓은 상향 대각선"/>
          <p:cNvSpPr>
            <a:spLocks noChangeArrowheads="1"/>
          </p:cNvSpPr>
          <p:nvPr userDrawn="1"/>
        </p:nvSpPr>
        <p:spPr bwMode="auto">
          <a:xfrm>
            <a:off x="0" y="635000"/>
            <a:ext cx="9906000" cy="546100"/>
          </a:xfrm>
          <a:prstGeom prst="rect">
            <a:avLst/>
          </a:prstGeom>
          <a:solidFill>
            <a:srgbClr val="B6B6B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defTabSz="923552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 userDrawn="1"/>
        </p:nvGrpSpPr>
        <p:grpSpPr>
          <a:xfrm>
            <a:off x="-15552" y="635000"/>
            <a:ext cx="9921552" cy="0"/>
            <a:chOff x="-15552" y="618828"/>
            <a:chExt cx="9921552" cy="0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-15552" y="618828"/>
              <a:ext cx="1441961" cy="0"/>
            </a:xfrm>
            <a:prstGeom prst="line">
              <a:avLst/>
            </a:prstGeom>
            <a:ln w="25400">
              <a:solidFill>
                <a:srgbClr val="3682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>
              <a:off x="1611174" y="618828"/>
              <a:ext cx="8294826" cy="0"/>
            </a:xfrm>
            <a:prstGeom prst="line">
              <a:avLst/>
            </a:prstGeom>
            <a:ln w="25400">
              <a:solidFill>
                <a:srgbClr val="C987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427010" y="618828"/>
              <a:ext cx="1244689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441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86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자통5차_템플릿샘플_0915-4그린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1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1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1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49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white"/>
              </a:solidFill>
              <a:latin typeface="Rix고딕 B" panose="02020603020101020101" pitchFamily="18" charset="-127"/>
              <a:ea typeface="Rix고딕 B" panose="02020603020101020101" pitchFamily="18" charset="-127"/>
            </a:endParaRPr>
          </a:p>
        </p:txBody>
      </p:sp>
      <p:pic>
        <p:nvPicPr>
          <p:cNvPr id="5" name="Picture 2" descr="C:\Users\SPDC2\Desktop\asdbvc 1.png"/>
          <p:cNvPicPr preferRelativeResize="0">
            <a:picLocks noChangeArrowheads="1"/>
          </p:cNvPicPr>
          <p:nvPr userDrawn="1"/>
        </p:nvPicPr>
        <p:blipFill>
          <a:blip r:embed="rId2" cstate="print"/>
          <a:srcRect l="684" r="1395"/>
          <a:stretch>
            <a:fillRect/>
          </a:stretch>
        </p:blipFill>
        <p:spPr bwMode="auto">
          <a:xfrm>
            <a:off x="1" y="693330"/>
            <a:ext cx="9906000" cy="464292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r="54894"/>
          <a:stretch/>
        </p:blipFill>
        <p:spPr bwMode="auto">
          <a:xfrm>
            <a:off x="9297038" y="715804"/>
            <a:ext cx="608966" cy="5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08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개체 틀 1"/>
          <p:cNvSpPr>
            <a:spLocks noGrp="1"/>
          </p:cNvSpPr>
          <p:nvPr>
            <p:ph type="title"/>
          </p:nvPr>
        </p:nvSpPr>
        <p:spPr>
          <a:xfrm>
            <a:off x="439884" y="339291"/>
            <a:ext cx="8915400" cy="1143000"/>
          </a:xfrm>
          <a:prstGeom prst="rect">
            <a:avLst/>
          </a:prstGeom>
        </p:spPr>
        <p:txBody>
          <a:bodyPr vert="horz" lIns="0" tIns="45704" rIns="91411" bIns="45704" rtlCol="0" anchor="ctr">
            <a:normAutofit/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37111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96" r:id="rId2"/>
  </p:sldLayoutIdLst>
  <p:hf hdr="0" dt="0"/>
  <p:txStyles>
    <p:titleStyle>
      <a:lvl1pPr algn="l" defTabSz="914124" rtl="0" eaLnBrk="1" latinLnBrk="1" hangingPunct="1">
        <a:spcBef>
          <a:spcPct val="0"/>
        </a:spcBef>
        <a:buNone/>
        <a:defRPr lang="ko-KR" altLang="en-US" sz="2200" kern="1200" spc="-149" dirty="0" smtClean="0">
          <a:solidFill>
            <a:schemeClr val="tx1">
              <a:lumMod val="95000"/>
              <a:lumOff val="5000"/>
            </a:schemeClr>
          </a:solidFill>
          <a:latin typeface="다음_SemiBold" panose="02000700060000000000" pitchFamily="2" charset="-127"/>
          <a:ea typeface="다음_SemiBold" panose="02000700060000000000" pitchFamily="2" charset="-127"/>
          <a:cs typeface="+mj-cs"/>
        </a:defRPr>
      </a:lvl1pPr>
    </p:titleStyle>
    <p:bodyStyle>
      <a:lvl1pPr marL="342797" indent="-342797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6" indent="-285664" algn="l" defTabSz="91412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6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1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2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4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6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2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4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7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36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6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76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dt="0"/>
  <p:txStyles>
    <p:titleStyle>
      <a:lvl1pPr algn="ctr" defTabSz="923471" rtl="0" eaLnBrk="1" latinLnBrk="1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303" indent="-346303" algn="l" defTabSz="923471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0318" indent="-288586" algn="l" defTabSz="923471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4338" indent="-230867" algn="l" defTabSz="923471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071" indent="-230867" algn="l" defTabSz="923471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808" indent="-230867" algn="l" defTabSz="923471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542" indent="-230867" algn="l" defTabSz="92347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1278" indent="-230867" algn="l" defTabSz="92347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3013" indent="-230867" algn="l" defTabSz="92347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4749" indent="-230867" algn="l" defTabSz="923471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734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471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205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6941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8677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0412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2147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3881" algn="l" defTabSz="92347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" descr="자통5차_템플릿샘플_0915-4그린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8439111-AB38-4856-A590-83BC64A728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09" y="6563448"/>
            <a:ext cx="840917" cy="1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9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18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26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36" algn="ctr" rtl="0" fontAlgn="base" latinLnBrk="1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6" indent="-34290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5" indent="-28575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1" indent="-228604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1" indent="-228604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0" indent="-228604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8" indent="-228604" algn="l" defTabSz="91441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7" indent="-228604" algn="l" defTabSz="91441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6" indent="-228604" algn="l" defTabSz="91441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5" indent="-228604" algn="l" defTabSz="91441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6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6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4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4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1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0" algn="l" defTabSz="91441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PDC2\Desktop\asdbvc 1.png"/>
          <p:cNvPicPr preferRelativeResize="0">
            <a:picLocks noChangeArrowheads="1"/>
          </p:cNvPicPr>
          <p:nvPr userDrawn="1"/>
        </p:nvPicPr>
        <p:blipFill>
          <a:blip r:embed="rId3" cstate="print"/>
          <a:srcRect l="684" r="1395"/>
          <a:stretch>
            <a:fillRect/>
          </a:stretch>
        </p:blipFill>
        <p:spPr bwMode="auto">
          <a:xfrm>
            <a:off x="1" y="693330"/>
            <a:ext cx="9906000" cy="46429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r="54894"/>
          <a:stretch/>
        </p:blipFill>
        <p:spPr bwMode="auto">
          <a:xfrm>
            <a:off x="9297038" y="715804"/>
            <a:ext cx="608966" cy="5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289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hf hdr="0" dt="0"/>
  <p:txStyles>
    <p:titleStyle>
      <a:lvl1pPr algn="ctr" defTabSz="923849" rtl="0" eaLnBrk="1" latinLnBrk="1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444" indent="-346444" algn="l" defTabSz="923849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0626" indent="-288703" algn="l" defTabSz="923849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4811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734" indent="-230963" algn="l" defTabSz="923849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659" indent="-230963" algn="l" defTabSz="923849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583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2508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4433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6356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25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849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773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697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621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1547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3471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5395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PDC2\Desktop\asdbvc 1.png"/>
          <p:cNvPicPr preferRelativeResize="0">
            <a:picLocks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684" r="1395"/>
          <a:stretch>
            <a:fillRect/>
          </a:stretch>
        </p:blipFill>
        <p:spPr bwMode="auto">
          <a:xfrm>
            <a:off x="1" y="693330"/>
            <a:ext cx="9906000" cy="4642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r="54894"/>
          <a:stretch/>
        </p:blipFill>
        <p:spPr bwMode="auto">
          <a:xfrm>
            <a:off x="9297038" y="715804"/>
            <a:ext cx="608966" cy="5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94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hf hdr="0" dt="0"/>
  <p:txStyles>
    <p:titleStyle>
      <a:lvl1pPr algn="ctr" defTabSz="923849" rtl="0" eaLnBrk="1" latinLnBrk="1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444" indent="-346444" algn="l" defTabSz="923849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50626" indent="-288703" algn="l" defTabSz="923849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4811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6734" indent="-230963" algn="l" defTabSz="923849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659" indent="-230963" algn="l" defTabSz="923849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583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2508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4433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6356" indent="-230963" algn="l" defTabSz="923849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25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3849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773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7697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621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1547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3471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5395" algn="l" defTabSz="9238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94" descr="넓은 상향 대각선"/>
          <p:cNvSpPr>
            <a:spLocks noChangeArrowheads="1"/>
          </p:cNvSpPr>
          <p:nvPr userDrawn="1"/>
        </p:nvSpPr>
        <p:spPr bwMode="auto">
          <a:xfrm>
            <a:off x="0" y="635000"/>
            <a:ext cx="9906000" cy="546100"/>
          </a:xfrm>
          <a:prstGeom prst="rect">
            <a:avLst/>
          </a:prstGeom>
          <a:solidFill>
            <a:srgbClr val="B6B6B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defTabSz="923552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15" name="그룹 14"/>
          <p:cNvGrpSpPr/>
          <p:nvPr userDrawn="1"/>
        </p:nvGrpSpPr>
        <p:grpSpPr>
          <a:xfrm>
            <a:off x="-15552" y="635000"/>
            <a:ext cx="9921552" cy="0"/>
            <a:chOff x="-15552" y="618828"/>
            <a:chExt cx="9921552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-15552" y="618828"/>
              <a:ext cx="1441961" cy="0"/>
            </a:xfrm>
            <a:prstGeom prst="line">
              <a:avLst/>
            </a:prstGeom>
            <a:ln w="25400">
              <a:solidFill>
                <a:srgbClr val="3682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1611174" y="618828"/>
              <a:ext cx="8294826" cy="0"/>
            </a:xfrm>
            <a:prstGeom prst="line">
              <a:avLst/>
            </a:prstGeom>
            <a:ln w="25400">
              <a:solidFill>
                <a:srgbClr val="C987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1427010" y="618828"/>
              <a:ext cx="1244689" cy="0"/>
            </a:xfrm>
            <a:prstGeom prst="line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제목 개체 틀 1"/>
          <p:cNvSpPr>
            <a:spLocks noGrp="1"/>
          </p:cNvSpPr>
          <p:nvPr>
            <p:ph type="title"/>
          </p:nvPr>
        </p:nvSpPr>
        <p:spPr>
          <a:xfrm>
            <a:off x="439884" y="339291"/>
            <a:ext cx="8915400" cy="1143000"/>
          </a:xfrm>
          <a:prstGeom prst="rect">
            <a:avLst/>
          </a:prstGeom>
        </p:spPr>
        <p:txBody>
          <a:bodyPr vert="horz" lIns="0" tIns="45704" rIns="91411" bIns="45704" rtlCol="0" anchor="ctr">
            <a:normAutofit/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5588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hf hdr="0" dt="0"/>
  <p:txStyles>
    <p:titleStyle>
      <a:lvl1pPr algn="l" defTabSz="914124" rtl="0" eaLnBrk="1" latinLnBrk="1" hangingPunct="1">
        <a:spcBef>
          <a:spcPct val="0"/>
        </a:spcBef>
        <a:buNone/>
        <a:defRPr lang="ko-KR" altLang="en-US" sz="2200" kern="1200" spc="-149" dirty="0" smtClean="0">
          <a:solidFill>
            <a:schemeClr val="tx1">
              <a:lumMod val="95000"/>
              <a:lumOff val="5000"/>
            </a:schemeClr>
          </a:solidFill>
          <a:latin typeface="다음_SemiBold" panose="02000700060000000000" pitchFamily="2" charset="-127"/>
          <a:ea typeface="다음_SemiBold" panose="02000700060000000000" pitchFamily="2" charset="-127"/>
          <a:cs typeface="+mj-cs"/>
        </a:defRPr>
      </a:lvl1pPr>
    </p:titleStyle>
    <p:bodyStyle>
      <a:lvl1pPr marL="342797" indent="-342797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6" indent="-285664" algn="l" defTabSz="91412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6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1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2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4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6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29" indent="-228532" algn="l" defTabSz="91412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4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7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0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36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6" algn="l" defTabSz="9141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5">
            <a:extLst>
              <a:ext uri="{FF2B5EF4-FFF2-40B4-BE49-F238E27FC236}">
                <a16:creationId xmlns:a16="http://schemas.microsoft.com/office/drawing/2014/main" id="{B2680555-3D62-4D1B-A48E-B86514C629DC}"/>
              </a:ext>
            </a:extLst>
          </p:cNvPr>
          <p:cNvSpPr txBox="1">
            <a:spLocks noChangeArrowheads="1"/>
          </p:cNvSpPr>
          <p:nvPr/>
        </p:nvSpPr>
        <p:spPr>
          <a:xfrm>
            <a:off x="384566" y="1092540"/>
            <a:ext cx="89529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  <a:scene3d>
              <a:camera prst="orthographicFront"/>
              <a:lightRig rig="brightRoom" dir="tl"/>
            </a:scene3d>
            <a:sp3d prstMaterial="flat">
              <a:bevelT w="0" h="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defTabSz="839589">
              <a:tabLst>
                <a:tab pos="2666883" algn="l"/>
              </a:tabLst>
              <a:defRPr/>
            </a:pPr>
            <a:r>
              <a:rPr lang="en-US" altLang="ko-KR" sz="2000" b="1" spc="-28" dirty="0">
                <a:solidFill>
                  <a:schemeClr val="accent1">
                    <a:lumMod val="60000"/>
                    <a:lumOff val="40000"/>
                  </a:schemeClr>
                </a:solidFill>
                <a:ea typeface="맑은 고딕" pitchFamily="50" charset="-127"/>
              </a:rPr>
              <a:t>2020</a:t>
            </a:r>
            <a:r>
              <a:rPr lang="ko-KR" altLang="en-US" sz="2000" b="1" spc="-28" dirty="0">
                <a:solidFill>
                  <a:schemeClr val="accent1">
                    <a:lumMod val="60000"/>
                    <a:lumOff val="40000"/>
                  </a:schemeClr>
                </a:solidFill>
                <a:ea typeface="맑은 고딕" pitchFamily="50" charset="-127"/>
              </a:rPr>
              <a:t>년도 서울특별시교통연수원</a:t>
            </a:r>
            <a:endParaRPr lang="en-US" altLang="ko-KR" sz="2000" b="1" spc="-28" dirty="0">
              <a:solidFill>
                <a:schemeClr val="accent1">
                  <a:lumMod val="60000"/>
                  <a:lumOff val="40000"/>
                </a:schemeClr>
              </a:solidFill>
              <a:ea typeface="맑은 고딕" pitchFamily="50" charset="-127"/>
            </a:endParaRPr>
          </a:p>
          <a:p>
            <a:pPr defTabSz="839589">
              <a:tabLst>
                <a:tab pos="2666883" algn="l"/>
              </a:tabLst>
              <a:defRPr/>
            </a:pPr>
            <a:r>
              <a:rPr kumimoji="0" lang="ko-KR" altLang="en-US" sz="4000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온라인 교육 운영 매뉴얼</a:t>
            </a:r>
            <a:r>
              <a:rPr kumimoji="0" lang="en-US" altLang="ko-KR" sz="4000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4000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전세버스</a:t>
            </a:r>
            <a:r>
              <a:rPr kumimoji="0" lang="en-US" altLang="ko-KR" sz="4000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endParaRPr kumimoji="0" lang="ko-KR" altLang="en-US" sz="4000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A22657AD-A94E-40F9-BF81-866FC31E3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92" y="5913277"/>
            <a:ext cx="1982840" cy="353165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D8184ADF-C7D6-4497-82BD-ACA452268CE7}"/>
              </a:ext>
            </a:extLst>
          </p:cNvPr>
          <p:cNvSpPr/>
          <p:nvPr/>
        </p:nvSpPr>
        <p:spPr>
          <a:xfrm>
            <a:off x="383261" y="772550"/>
            <a:ext cx="2167696" cy="41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 defTabSz="839496"/>
            <a:endParaRPr lang="ko-KR" altLang="en-US" sz="1700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989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스크린샷이(가) 표시된 사진&#10;&#10;자동 생성된 설명">
            <a:extLst>
              <a:ext uri="{FF2B5EF4-FFF2-40B4-BE49-F238E27FC236}">
                <a16:creationId xmlns:a16="http://schemas.microsoft.com/office/drawing/2014/main" id="{2AC2A460-ED03-431D-A9D6-F7E3E3058623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63" y="2348880"/>
            <a:ext cx="2195165" cy="4176000"/>
          </a:xfrm>
          <a:prstGeom prst="rect">
            <a:avLst/>
          </a:prstGeom>
          <a:ln>
            <a:noFill/>
          </a:ln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B1290977-4E52-4FA8-974A-5B259E77D11F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2.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근무형태 및 세부정보 입력</a:t>
            </a:r>
            <a:endParaRPr lang="ko-KR" altLang="en-US" sz="4800" b="1" dirty="0">
              <a:solidFill>
                <a:srgbClr val="FFC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7" name="모서리가 둥근 직사각형 2">
            <a:extLst>
              <a:ext uri="{FF2B5EF4-FFF2-40B4-BE49-F238E27FC236}">
                <a16:creationId xmlns:a16="http://schemas.microsoft.com/office/drawing/2014/main" id="{D7E377AF-D412-43B5-B81F-59F17643612E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‘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전세버스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’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를 선택</a:t>
            </a:r>
            <a:endParaRPr kumimoji="0" lang="en-US" altLang="ko-KR" sz="2200" kern="0" dirty="0"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회사명을 검색한 후 선택하면 예약 완료</a:t>
            </a:r>
            <a:endParaRPr kumimoji="0" lang="ko-KR" altLang="en-US" sz="1600" kern="0" dirty="0"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14" name="그림 13" descr="스크린샷이(가) 표시된 사진&#10;&#10;자동 생성된 설명">
            <a:extLst>
              <a:ext uri="{FF2B5EF4-FFF2-40B4-BE49-F238E27FC236}">
                <a16:creationId xmlns:a16="http://schemas.microsoft.com/office/drawing/2014/main" id="{C70BD171-507D-4176-9DB5-E144E59BA11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24" y="2348880"/>
            <a:ext cx="2195165" cy="4176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DCB145-3D16-47E3-865F-C108C28A8423}"/>
              </a:ext>
            </a:extLst>
          </p:cNvPr>
          <p:cNvSpPr txBox="1"/>
          <p:nvPr/>
        </p:nvSpPr>
        <p:spPr>
          <a:xfrm>
            <a:off x="2468724" y="1747838"/>
            <a:ext cx="2195165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업종 선택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362B6C2-6278-470C-B0F3-520C8685293E}"/>
              </a:ext>
            </a:extLst>
          </p:cNvPr>
          <p:cNvSpPr/>
          <p:nvPr/>
        </p:nvSpPr>
        <p:spPr>
          <a:xfrm>
            <a:off x="2552325" y="3985037"/>
            <a:ext cx="1993836" cy="364433"/>
          </a:xfrm>
          <a:prstGeom prst="rect">
            <a:avLst/>
          </a:prstGeom>
          <a:solidFill>
            <a:schemeClr val="bg1"/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마을버스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51B2AE8-5856-40D2-A3A2-6BDEC0CEE2C3}"/>
              </a:ext>
            </a:extLst>
          </p:cNvPr>
          <p:cNvSpPr/>
          <p:nvPr/>
        </p:nvSpPr>
        <p:spPr>
          <a:xfrm>
            <a:off x="5406027" y="2824932"/>
            <a:ext cx="1750838" cy="8921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D40FEB3-22AD-45F8-996F-20BC588C57C1}"/>
              </a:ext>
            </a:extLst>
          </p:cNvPr>
          <p:cNvSpPr/>
          <p:nvPr/>
        </p:nvSpPr>
        <p:spPr>
          <a:xfrm>
            <a:off x="5598370" y="2987784"/>
            <a:ext cx="1227596" cy="2504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대한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3AFA3E4-5C03-435C-8161-C4DCFDFED0E8}"/>
              </a:ext>
            </a:extLst>
          </p:cNvPr>
          <p:cNvSpPr/>
          <p:nvPr/>
        </p:nvSpPr>
        <p:spPr>
          <a:xfrm>
            <a:off x="5553080" y="3367266"/>
            <a:ext cx="816225" cy="2504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금호고속관광</a:t>
            </a:r>
            <a:r>
              <a:rPr lang="en-US" altLang="ko-KR" sz="900" dirty="0">
                <a:latin typeface="Arial" panose="020B0604020202020204" pitchFamily="34" charset="0"/>
                <a:ea typeface="휴먼모음T" panose="02030504000101010101" pitchFamily="18" charset="-127"/>
              </a:rPr>
              <a:t>-</a:t>
            </a: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서초구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99D7E4B-B8D6-424B-B0AF-BDB53B32A15E}"/>
              </a:ext>
            </a:extLst>
          </p:cNvPr>
          <p:cNvSpPr/>
          <p:nvPr/>
        </p:nvSpPr>
        <p:spPr>
          <a:xfrm>
            <a:off x="5598370" y="2987784"/>
            <a:ext cx="1227596" cy="2504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관광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47B3A-9F67-4A32-AE05-65FB7352AD09}"/>
              </a:ext>
            </a:extLst>
          </p:cNvPr>
          <p:cNvSpPr txBox="1"/>
          <p:nvPr/>
        </p:nvSpPr>
        <p:spPr>
          <a:xfrm>
            <a:off x="5183863" y="1743023"/>
            <a:ext cx="2195165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회사명 검색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A5301AC-526E-440D-AEEA-0813128FA294}"/>
              </a:ext>
            </a:extLst>
          </p:cNvPr>
          <p:cNvSpPr/>
          <p:nvPr/>
        </p:nvSpPr>
        <p:spPr>
          <a:xfrm>
            <a:off x="2552325" y="4392099"/>
            <a:ext cx="1993836" cy="364433"/>
          </a:xfrm>
          <a:prstGeom prst="rect">
            <a:avLst/>
          </a:prstGeom>
          <a:solidFill>
            <a:schemeClr val="bg1"/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전세버스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9954183-493C-477C-A543-CD785F70E77A}"/>
              </a:ext>
            </a:extLst>
          </p:cNvPr>
          <p:cNvSpPr/>
          <p:nvPr/>
        </p:nvSpPr>
        <p:spPr>
          <a:xfrm>
            <a:off x="2552325" y="4799161"/>
            <a:ext cx="1993836" cy="364433"/>
          </a:xfrm>
          <a:prstGeom prst="rect">
            <a:avLst/>
          </a:prstGeom>
          <a:solidFill>
            <a:schemeClr val="bg1"/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특수여객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23490BC-1F0F-4C40-9D69-9260F69F6911}"/>
              </a:ext>
            </a:extLst>
          </p:cNvPr>
          <p:cNvSpPr/>
          <p:nvPr/>
        </p:nvSpPr>
        <p:spPr>
          <a:xfrm>
            <a:off x="5553079" y="3816162"/>
            <a:ext cx="816225" cy="2504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dirty="0" err="1">
                <a:latin typeface="Arial" panose="020B0604020202020204" pitchFamily="34" charset="0"/>
                <a:ea typeface="휴먼모음T" panose="02030504000101010101" pitchFamily="18" charset="-127"/>
              </a:rPr>
              <a:t>뉴월드관광</a:t>
            </a:r>
            <a:r>
              <a:rPr lang="en-US" altLang="ko-KR" sz="900" dirty="0">
                <a:latin typeface="Arial" panose="020B0604020202020204" pitchFamily="34" charset="0"/>
                <a:ea typeface="휴먼모음T" panose="02030504000101010101" pitchFamily="18" charset="-127"/>
              </a:rPr>
              <a:t>-</a:t>
            </a: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송파구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A9B8848-B04D-4C5C-83F9-6A9718C1E8F8}"/>
              </a:ext>
            </a:extLst>
          </p:cNvPr>
          <p:cNvSpPr/>
          <p:nvPr/>
        </p:nvSpPr>
        <p:spPr>
          <a:xfrm>
            <a:off x="5532227" y="4266867"/>
            <a:ext cx="816225" cy="2504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다산고속관광</a:t>
            </a:r>
            <a:r>
              <a:rPr lang="en-US" altLang="ko-KR" sz="900" dirty="0">
                <a:latin typeface="Arial" panose="020B0604020202020204" pitchFamily="34" charset="0"/>
                <a:ea typeface="휴먼모음T" panose="02030504000101010101" pitchFamily="18" charset="-127"/>
              </a:rPr>
              <a:t>-</a:t>
            </a: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중랑구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0FA5136-3BB6-4002-9842-96276C50F33D}"/>
              </a:ext>
            </a:extLst>
          </p:cNvPr>
          <p:cNvSpPr/>
          <p:nvPr/>
        </p:nvSpPr>
        <p:spPr>
          <a:xfrm>
            <a:off x="5553078" y="4717572"/>
            <a:ext cx="816225" cy="2504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대성관광</a:t>
            </a:r>
            <a:r>
              <a:rPr lang="en-US" altLang="ko-KR" sz="900" dirty="0">
                <a:latin typeface="Arial" panose="020B0604020202020204" pitchFamily="34" charset="0"/>
                <a:ea typeface="휴먼모음T" panose="02030504000101010101" pitchFamily="18" charset="-127"/>
              </a:rPr>
              <a:t>-</a:t>
            </a: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광진구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4AD7A5B-ABD6-45AE-BB21-C8F37028C760}"/>
              </a:ext>
            </a:extLst>
          </p:cNvPr>
          <p:cNvSpPr/>
          <p:nvPr/>
        </p:nvSpPr>
        <p:spPr>
          <a:xfrm>
            <a:off x="2530140" y="4352362"/>
            <a:ext cx="2072332" cy="43495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4349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DD55704-9E8C-4F7B-832C-DBB9E21BDE8C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교육예약 완료 및 취소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CE90378A-DF8C-481D-A83A-8470A43A0485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업종</a:t>
            </a:r>
            <a:r>
              <a:rPr kumimoji="0" lang="en-US" altLang="ko-KR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/</a:t>
            </a: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세부정보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모두 입력</a:t>
            </a: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하면 예약 완료</a:t>
            </a:r>
            <a:endParaRPr kumimoji="0" lang="en-US" altLang="ko-KR" sz="2200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FC9BE-B228-4F18-A10C-CCCCFC7445FF}"/>
              </a:ext>
            </a:extLst>
          </p:cNvPr>
          <p:cNvSpPr txBox="1"/>
          <p:nvPr/>
        </p:nvSpPr>
        <p:spPr>
          <a:xfrm>
            <a:off x="165100" y="1704293"/>
            <a:ext cx="2230537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예약완료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63617-23A7-4814-B167-CBA79D22F4E5}"/>
              </a:ext>
            </a:extLst>
          </p:cNvPr>
          <p:cNvSpPr txBox="1"/>
          <p:nvPr/>
        </p:nvSpPr>
        <p:spPr>
          <a:xfrm>
            <a:off x="2598705" y="1704293"/>
            <a:ext cx="219516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예약확인 및 취소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3EE-7418-4F2B-AAC4-99242AD882DA}"/>
              </a:ext>
            </a:extLst>
          </p:cNvPr>
          <p:cNvSpPr txBox="1"/>
          <p:nvPr/>
        </p:nvSpPr>
        <p:spPr>
          <a:xfrm>
            <a:off x="5133020" y="1704293"/>
            <a:ext cx="219516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예약취소 확인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3A940BE-9E03-454F-8BE7-B499B753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0" y="2289186"/>
            <a:ext cx="2195164" cy="40201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90ED8D9-DB09-443C-9847-022FCBA2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230" y="2289186"/>
            <a:ext cx="2174276" cy="402013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9A4F439-9236-40EA-86C4-C437462B5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020" y="2289186"/>
            <a:ext cx="2189091" cy="4020134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8F9024B-CD77-40D5-A57E-05B194E2D8F0}"/>
              </a:ext>
            </a:extLst>
          </p:cNvPr>
          <p:cNvSpPr/>
          <p:nvPr/>
        </p:nvSpPr>
        <p:spPr>
          <a:xfrm>
            <a:off x="235226" y="3871572"/>
            <a:ext cx="2072332" cy="43495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CDD9208-92AA-484B-B19A-79059605AE3A}"/>
              </a:ext>
            </a:extLst>
          </p:cNvPr>
          <p:cNvSpPr/>
          <p:nvPr/>
        </p:nvSpPr>
        <p:spPr>
          <a:xfrm>
            <a:off x="2710174" y="4299253"/>
            <a:ext cx="2072332" cy="43495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5067281-7409-44F6-92F1-28F135AEF210}"/>
              </a:ext>
            </a:extLst>
          </p:cNvPr>
          <p:cNvSpPr/>
          <p:nvPr/>
        </p:nvSpPr>
        <p:spPr>
          <a:xfrm>
            <a:off x="6393160" y="5924174"/>
            <a:ext cx="576064" cy="38514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481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4. 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</a:p>
        </p:txBody>
      </p:sp>
    </p:spTree>
    <p:extLst>
      <p:ext uri="{BB962C8B-B14F-4D97-AF65-F5344CB8AC3E}">
        <p14:creationId xmlns:p14="http://schemas.microsoft.com/office/powerpoint/2010/main" val="428354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스크린샷이(가) 표시된 사진&#10;&#10;자동 생성된 설명">
            <a:extLst>
              <a:ext uri="{FF2B5EF4-FFF2-40B4-BE49-F238E27FC236}">
                <a16:creationId xmlns:a16="http://schemas.microsoft.com/office/drawing/2014/main" id="{ECF7B2A2-F3D1-4A46-95C1-228A1DC13C8A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48" y="2348880"/>
            <a:ext cx="2088000" cy="41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26C3249-28F5-4927-A6C3-A02D442D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407" y="3302987"/>
            <a:ext cx="2097416" cy="3114345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교육시작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예약한 교육일정에 재 접속한 후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교육시작 선택</a:t>
            </a:r>
            <a:endParaRPr kumimoji="0" lang="en-US" altLang="ko-KR" sz="2200" kern="0" dirty="0">
              <a:solidFill>
                <a:srgbClr val="C00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97200" marR="0" lvl="1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tabLst/>
              <a:defRPr/>
            </a:pP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 *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시작 전 주의사항에 대한 동의 필수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29591-876A-4B67-858A-E43A83BAE8C8}"/>
              </a:ext>
            </a:extLst>
          </p:cNvPr>
          <p:cNvSpPr txBox="1"/>
          <p:nvPr/>
        </p:nvSpPr>
        <p:spPr>
          <a:xfrm>
            <a:off x="2684748" y="1747838"/>
            <a:ext cx="684156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교육시작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976E399-275B-4F9C-B799-E14BF60822BF}"/>
              </a:ext>
            </a:extLst>
          </p:cNvPr>
          <p:cNvSpPr/>
          <p:nvPr/>
        </p:nvSpPr>
        <p:spPr>
          <a:xfrm>
            <a:off x="2732511" y="5702041"/>
            <a:ext cx="1992473" cy="31924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23" name="그림 22" descr="스크린샷이(가) 표시된 사진&#10;&#10;자동 생성된 설명">
            <a:extLst>
              <a:ext uri="{FF2B5EF4-FFF2-40B4-BE49-F238E27FC236}">
                <a16:creationId xmlns:a16="http://schemas.microsoft.com/office/drawing/2014/main" id="{A98E7FC7-BEA0-42F9-830D-26D8394A164C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2348880"/>
            <a:ext cx="2088000" cy="41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86369E7-228E-405B-A53A-0DF9048D8D47}"/>
              </a:ext>
            </a:extLst>
          </p:cNvPr>
          <p:cNvSpPr/>
          <p:nvPr/>
        </p:nvSpPr>
        <p:spPr>
          <a:xfrm>
            <a:off x="5313363" y="5309170"/>
            <a:ext cx="1564206" cy="4212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C8B2234-2181-4F37-BC53-BAF838BB75D1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65268" y="2348880"/>
            <a:ext cx="2088000" cy="41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02D0012-7BB4-48C0-A3EA-C228D95B0B05}"/>
              </a:ext>
            </a:extLst>
          </p:cNvPr>
          <p:cNvSpPr/>
          <p:nvPr/>
        </p:nvSpPr>
        <p:spPr>
          <a:xfrm>
            <a:off x="7365268" y="2656030"/>
            <a:ext cx="2088000" cy="12406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BEA286B-FD6E-4BEB-9D3E-960B68699F4F}"/>
              </a:ext>
            </a:extLst>
          </p:cNvPr>
          <p:cNvSpPr/>
          <p:nvPr/>
        </p:nvSpPr>
        <p:spPr>
          <a:xfrm>
            <a:off x="7365268" y="4018412"/>
            <a:ext cx="1988471" cy="2339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rgbClr val="7030A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</a:t>
            </a:r>
            <a:r>
              <a:rPr lang="ko-KR" altLang="en-US" sz="900" dirty="0">
                <a:solidFill>
                  <a:srgbClr val="7030A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교시 </a:t>
            </a:r>
            <a:r>
              <a:rPr lang="en-US" altLang="ko-KR" sz="900" dirty="0">
                <a:latin typeface="Arial" panose="020B0604020202020204" pitchFamily="34" charset="0"/>
                <a:ea typeface="휴먼모음T" panose="02030504000101010101" pitchFamily="18" charset="-127"/>
              </a:rPr>
              <a:t>– </a:t>
            </a:r>
            <a:r>
              <a:rPr lang="ko-KR" altLang="en-US" sz="900" dirty="0" err="1">
                <a:latin typeface="Arial" panose="020B0604020202020204" pitchFamily="34" charset="0"/>
                <a:ea typeface="휴먼모음T" panose="02030504000101010101" pitchFamily="18" charset="-127"/>
              </a:rPr>
              <a:t>상황별</a:t>
            </a:r>
            <a:r>
              <a:rPr lang="ko-KR" altLang="en-US" sz="900" dirty="0">
                <a:latin typeface="Arial" panose="020B0604020202020204" pitchFamily="34" charset="0"/>
                <a:ea typeface="휴먼모음T" panose="02030504000101010101" pitchFamily="18" charset="-127"/>
              </a:rPr>
              <a:t> 안전운전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B66AABF-B4D3-42D9-A806-F1E6F21D4A75}"/>
              </a:ext>
            </a:extLst>
          </p:cNvPr>
          <p:cNvSpPr/>
          <p:nvPr/>
        </p:nvSpPr>
        <p:spPr>
          <a:xfrm>
            <a:off x="8013340" y="3032957"/>
            <a:ext cx="828092" cy="54006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cxnSp>
        <p:nvCxnSpPr>
          <p:cNvPr id="27" name="연결선: 꺾임 26">
            <a:extLst>
              <a:ext uri="{FF2B5EF4-FFF2-40B4-BE49-F238E27FC236}">
                <a16:creationId xmlns:a16="http://schemas.microsoft.com/office/drawing/2014/main" id="{CC31C4C8-8DC1-4C16-8DC4-F8BE9CF680D7}"/>
              </a:ext>
            </a:extLst>
          </p:cNvPr>
          <p:cNvCxnSpPr>
            <a:cxnSpLocks/>
            <a:stCxn id="18" idx="3"/>
            <a:endCxn id="34" idx="1"/>
          </p:cNvCxnSpPr>
          <p:nvPr/>
        </p:nvCxnSpPr>
        <p:spPr>
          <a:xfrm flipV="1">
            <a:off x="6877569" y="5038042"/>
            <a:ext cx="536882" cy="481728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00EC20-5D78-4A71-9172-AA143E928EFC}"/>
              </a:ext>
            </a:extLst>
          </p:cNvPr>
          <p:cNvSpPr txBox="1"/>
          <p:nvPr/>
        </p:nvSpPr>
        <p:spPr>
          <a:xfrm>
            <a:off x="344488" y="1747838"/>
            <a:ext cx="208732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로그인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FD00F67-7B99-455E-89C9-41CE6C2AF260}"/>
              </a:ext>
            </a:extLst>
          </p:cNvPr>
          <p:cNvSpPr/>
          <p:nvPr/>
        </p:nvSpPr>
        <p:spPr>
          <a:xfrm>
            <a:off x="396514" y="3995733"/>
            <a:ext cx="1965375" cy="75496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0B163CF-FE60-4D79-8011-BE6B58A33945}"/>
              </a:ext>
            </a:extLst>
          </p:cNvPr>
          <p:cNvSpPr/>
          <p:nvPr/>
        </p:nvSpPr>
        <p:spPr>
          <a:xfrm>
            <a:off x="8138694" y="3136632"/>
            <a:ext cx="576064" cy="320361"/>
          </a:xfrm>
          <a:prstGeom prst="rect">
            <a:avLst/>
          </a:prstGeom>
          <a:solidFill>
            <a:srgbClr val="6D7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▶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BAC4A3E-2809-469C-9540-777FD9F23158}"/>
              </a:ext>
            </a:extLst>
          </p:cNvPr>
          <p:cNvGrpSpPr/>
          <p:nvPr/>
        </p:nvGrpSpPr>
        <p:grpSpPr>
          <a:xfrm>
            <a:off x="381572" y="2348880"/>
            <a:ext cx="2050240" cy="4176000"/>
            <a:chOff x="381572" y="2348880"/>
            <a:chExt cx="2484000" cy="417600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15AF4ED2-D2C3-43D3-8099-50A724D6ACEA}"/>
                </a:ext>
              </a:extLst>
            </p:cNvPr>
            <p:cNvGrpSpPr/>
            <p:nvPr/>
          </p:nvGrpSpPr>
          <p:grpSpPr>
            <a:xfrm>
              <a:off x="381572" y="2348880"/>
              <a:ext cx="2484000" cy="4176000"/>
              <a:chOff x="381572" y="2348880"/>
              <a:chExt cx="2484000" cy="4176000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5F89D337-8858-494D-BA24-D592E65B9C85}"/>
                  </a:ext>
                </a:extLst>
              </p:cNvPr>
              <p:cNvSpPr/>
              <p:nvPr/>
            </p:nvSpPr>
            <p:spPr>
              <a:xfrm>
                <a:off x="527705" y="4054887"/>
                <a:ext cx="2193047" cy="6170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lIns="36576" tIns="36576" rIns="36576" bIns="36576" rtlCol="0" anchor="ctr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200" dirty="0">
                  <a:solidFill>
                    <a:srgbClr val="FF5050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FC02B3E8-673C-4170-A2C3-8BB2DEA1936D}"/>
                  </a:ext>
                </a:extLst>
              </p:cNvPr>
              <p:cNvGrpSpPr/>
              <p:nvPr/>
            </p:nvGrpSpPr>
            <p:grpSpPr>
              <a:xfrm>
                <a:off x="381572" y="2348880"/>
                <a:ext cx="2484000" cy="4176000"/>
                <a:chOff x="594043" y="1628775"/>
                <a:chExt cx="2317651" cy="4105275"/>
              </a:xfrm>
            </p:grpSpPr>
            <p:pic>
              <p:nvPicPr>
                <p:cNvPr id="43" name="그림 42" descr="스크린샷이(가) 표시된 사진&#10;&#10;자동 생성된 설명">
                  <a:extLst>
                    <a:ext uri="{FF2B5EF4-FFF2-40B4-BE49-F238E27FC236}">
                      <a16:creationId xmlns:a16="http://schemas.microsoft.com/office/drawing/2014/main" id="{E642643A-D9B3-4142-9C61-293C41CD4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043" y="1628775"/>
                  <a:ext cx="2317651" cy="4105275"/>
                </a:xfrm>
                <a:prstGeom prst="rect">
                  <a:avLst/>
                </a:prstGeom>
              </p:spPr>
            </p:pic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id="{24D8A1E7-F6D7-4084-850F-49218A58D70E}"/>
                    </a:ext>
                  </a:extLst>
                </p:cNvPr>
                <p:cNvSpPr/>
                <p:nvPr/>
              </p:nvSpPr>
              <p:spPr>
                <a:xfrm>
                  <a:off x="827857" y="3305889"/>
                  <a:ext cx="18002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000" dirty="0" err="1">
                      <a:solidFill>
                        <a:srgbClr val="00B0F0"/>
                      </a:solidFill>
                      <a:latin typeface="Arial" panose="020B0604020202020204" pitchFamily="34" charset="0"/>
                      <a:ea typeface="휴먼모음T" panose="02030504000101010101" pitchFamily="18" charset="-127"/>
                    </a:rPr>
                    <a:t>김길동</a:t>
                  </a:r>
                  <a:endParaRPr lang="ko-KR" altLang="en-US" sz="1000" dirty="0">
                    <a:solidFill>
                      <a:srgbClr val="00B0F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endParaRPr>
                </a:p>
              </p:txBody>
            </p:sp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81C8B19D-E3F7-4DB4-B56F-D22AF10AC85A}"/>
                    </a:ext>
                  </a:extLst>
                </p:cNvPr>
                <p:cNvSpPr/>
                <p:nvPr/>
              </p:nvSpPr>
              <p:spPr>
                <a:xfrm>
                  <a:off x="827857" y="3666258"/>
                  <a:ext cx="18002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>
                      <a:solidFill>
                        <a:srgbClr val="00B0F0"/>
                      </a:solidFill>
                      <a:latin typeface="Arial" panose="020B0604020202020204" pitchFamily="34" charset="0"/>
                      <a:ea typeface="휴먼모음T" panose="02030504000101010101" pitchFamily="18" charset="-127"/>
                    </a:rPr>
                    <a:t>770717-1234567</a:t>
                  </a:r>
                  <a:endParaRPr lang="ko-KR" altLang="en-US" sz="1000" dirty="0">
                    <a:solidFill>
                      <a:srgbClr val="00B0F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endParaRPr>
                </a:p>
              </p:txBody>
            </p:sp>
          </p:grpSp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F5EC5DD6-9FAF-4764-A3B7-8CA2B7F53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572" y="2486919"/>
                <a:ext cx="2483194" cy="1429929"/>
              </a:xfrm>
              <a:prstGeom prst="rect">
                <a:avLst/>
              </a:prstGeom>
            </p:spPr>
          </p:pic>
        </p:grp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2E340B9-6509-4EF5-97F2-0D83D5B00F55}"/>
                </a:ext>
              </a:extLst>
            </p:cNvPr>
            <p:cNvSpPr/>
            <p:nvPr/>
          </p:nvSpPr>
          <p:spPr>
            <a:xfrm>
              <a:off x="526647" y="4042187"/>
              <a:ext cx="2193047" cy="69427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txBody>
            <a:bodyPr wrap="none" lIns="36576" tIns="36576" rIns="36576" bIns="36576" rtlCol="0" anchor="ctr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ko-KR" altLang="en-US" sz="1200" dirty="0">
                <a:solidFill>
                  <a:srgbClr val="FF505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39457DB6-6FFF-4179-BC63-9A7A9818A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451" y="4672054"/>
            <a:ext cx="1903142" cy="731976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15CB8FAC-9FA1-4C0B-8D62-7A83C7DD61B1}"/>
              </a:ext>
            </a:extLst>
          </p:cNvPr>
          <p:cNvCxnSpPr>
            <a:cxnSpLocks/>
            <a:stCxn id="34" idx="0"/>
            <a:endCxn id="20" idx="2"/>
          </p:cNvCxnSpPr>
          <p:nvPr/>
        </p:nvCxnSpPr>
        <p:spPr>
          <a:xfrm rot="5400000" flipH="1" flipV="1">
            <a:off x="7847186" y="4091854"/>
            <a:ext cx="1099037" cy="61364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F6924229-687B-464E-8C8F-C857972B9A61}"/>
              </a:ext>
            </a:extLst>
          </p:cNvPr>
          <p:cNvSpPr/>
          <p:nvPr/>
        </p:nvSpPr>
        <p:spPr>
          <a:xfrm>
            <a:off x="7765774" y="4713670"/>
            <a:ext cx="900402" cy="184666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altLang="ko-KR" sz="600" dirty="0">
                <a:latin typeface="Arial" panose="020B0604020202020204" pitchFamily="34" charset="0"/>
                <a:ea typeface="휴먼모음T" panose="02030504000101010101" pitchFamily="18" charset="-127"/>
              </a:rPr>
              <a:t>www.tstc.or.kr</a:t>
            </a:r>
            <a:endParaRPr lang="ko-KR" altLang="en-US" sz="600" dirty="0"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3831A35-C9E7-43DE-B150-E1C21D469BED}"/>
              </a:ext>
            </a:extLst>
          </p:cNvPr>
          <p:cNvSpPr/>
          <p:nvPr/>
        </p:nvSpPr>
        <p:spPr>
          <a:xfrm>
            <a:off x="605225" y="2780341"/>
            <a:ext cx="1636605" cy="470396"/>
          </a:xfrm>
          <a:prstGeom prst="rect">
            <a:avLst/>
          </a:prstGeom>
          <a:solidFill>
            <a:srgbClr val="1238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81C4880-51BF-4B32-AF9D-51C202690B1F}"/>
              </a:ext>
            </a:extLst>
          </p:cNvPr>
          <p:cNvSpPr/>
          <p:nvPr/>
        </p:nvSpPr>
        <p:spPr>
          <a:xfrm>
            <a:off x="2688580" y="3599778"/>
            <a:ext cx="2092243" cy="6018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본교육은 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4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시간 보수교육만 제공 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신규채용자 불가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2.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 이외차량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종사자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 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이수 인정 불가</a:t>
            </a:r>
            <a:endParaRPr lang="en-US" altLang="ko-K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3.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관련법에 의거 법정의무교육으로 주민등록번호 확인</a:t>
            </a:r>
            <a:endParaRPr lang="en-US" altLang="ko-K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4.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동영상 시청 시 사용하는 요금제에 따라 데이터 요금이</a:t>
            </a:r>
            <a:endParaRPr lang="en-US" altLang="ko-K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발생할 수 있습니다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.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119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7CC11B-1D0D-4A87-868C-B9FB6EC7C65E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2.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교육영상 시청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4" name="모서리가 둥근 직사각형 2">
            <a:extLst>
              <a:ext uri="{FF2B5EF4-FFF2-40B4-BE49-F238E27FC236}">
                <a16:creationId xmlns:a16="http://schemas.microsoft.com/office/drawing/2014/main" id="{BFC0FB52-476F-4713-A5D4-4065DF9F1DD1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교육영상이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순차적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으로 나오고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차시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영상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사이에 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‘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다음 차시 시작하기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’ 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클릭 필요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AE31D6-924C-4E19-8259-8019191136EA}"/>
              </a:ext>
            </a:extLst>
          </p:cNvPr>
          <p:cNvSpPr txBox="1"/>
          <p:nvPr/>
        </p:nvSpPr>
        <p:spPr>
          <a:xfrm>
            <a:off x="452499" y="1747838"/>
            <a:ext cx="5427113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교육영상 시청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5371D94-00F1-41E9-B104-685D12A0D3DE}"/>
              </a:ext>
            </a:extLst>
          </p:cNvPr>
          <p:cNvGrpSpPr/>
          <p:nvPr/>
        </p:nvGrpSpPr>
        <p:grpSpPr>
          <a:xfrm>
            <a:off x="452500" y="2348880"/>
            <a:ext cx="5427113" cy="4176000"/>
            <a:chOff x="1092435" y="2348880"/>
            <a:chExt cx="5427113" cy="417600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05391A9-DEEB-4A79-A1D4-4C7812588D5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435" y="2348880"/>
              <a:ext cx="2492413" cy="417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F916B7C1-C5F2-492A-9867-7378BA15D60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135" y="2348880"/>
              <a:ext cx="2492413" cy="417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A5B0DA0C-883E-4F23-8711-77C3AB06EB1D}"/>
                </a:ext>
              </a:extLst>
            </p:cNvPr>
            <p:cNvSpPr/>
            <p:nvPr/>
          </p:nvSpPr>
          <p:spPr>
            <a:xfrm>
              <a:off x="4027135" y="3478956"/>
              <a:ext cx="2492413" cy="4224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txBody>
            <a:bodyPr wrap="none" lIns="36576" tIns="36576" rIns="36576" bIns="36576" rtlCol="0" anchor="ctr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ko-KR" altLang="en-US" sz="1200" dirty="0">
                <a:solidFill>
                  <a:srgbClr val="FF505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</p:grp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F3E22D5F-C8A2-46CC-9143-5F00996728EE}"/>
              </a:ext>
            </a:extLst>
          </p:cNvPr>
          <p:cNvSpPr/>
          <p:nvPr/>
        </p:nvSpPr>
        <p:spPr bwMode="gray">
          <a:xfrm rot="16200000" flipV="1">
            <a:off x="2196229" y="4132757"/>
            <a:ext cx="2028491" cy="188929"/>
          </a:xfrm>
          <a:prstGeom prst="triangle">
            <a:avLst/>
          </a:prstGeom>
          <a:solidFill>
            <a:srgbClr val="008DEC"/>
          </a:solidFill>
          <a:ln w="12700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defTabSz="858838" eaLnBrk="0" hangingPunct="0"/>
            <a:endParaRPr lang="en-US" sz="1300" kern="0" dirty="0">
              <a:solidFill>
                <a:prstClr val="black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C7BB-450C-4E99-9B7D-59EA9AB727C5}"/>
              </a:ext>
            </a:extLst>
          </p:cNvPr>
          <p:cNvSpPr txBox="1"/>
          <p:nvPr/>
        </p:nvSpPr>
        <p:spPr>
          <a:xfrm>
            <a:off x="6717944" y="1747838"/>
            <a:ext cx="226750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err="1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운행중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영상차단</a:t>
            </a:r>
            <a:r>
              <a:rPr kumimoji="0"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작동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08FAC73-2B8D-4E98-808E-984D76DC2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945" y="2289186"/>
            <a:ext cx="2302724" cy="42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4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3. O/X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퀴즈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각 교시가 완료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되면 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O/X 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퀴즈 실시</a:t>
            </a:r>
            <a:endParaRPr kumimoji="0" lang="en-US" altLang="ko-KR" sz="22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97200" marR="0" lvl="1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tabLst/>
              <a:defRPr/>
            </a:pP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*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퀴즈에 틀리더라도 정답 확인 후 다음 교시로 이동 가능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80AA097-C404-42FF-B1F9-105E60E9C14E}"/>
              </a:ext>
            </a:extLst>
          </p:cNvPr>
          <p:cNvGrpSpPr/>
          <p:nvPr/>
        </p:nvGrpSpPr>
        <p:grpSpPr>
          <a:xfrm>
            <a:off x="1092434" y="1747838"/>
            <a:ext cx="7857009" cy="4777042"/>
            <a:chOff x="1092434" y="1747838"/>
            <a:chExt cx="7857009" cy="4777042"/>
          </a:xfrm>
        </p:grpSpPr>
        <p:pic>
          <p:nvPicPr>
            <p:cNvPr id="10" name="그림 9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0CBB2829-A7F3-4537-B354-8F2C5850341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435" y="2348880"/>
              <a:ext cx="3006000" cy="4176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7C106D6-5E7B-4FD1-A4DE-4F261CCDBD27}"/>
                </a:ext>
              </a:extLst>
            </p:cNvPr>
            <p:cNvGrpSpPr/>
            <p:nvPr/>
          </p:nvGrpSpPr>
          <p:grpSpPr>
            <a:xfrm>
              <a:off x="5820525" y="2348880"/>
              <a:ext cx="3006000" cy="4176000"/>
              <a:chOff x="3711942" y="4697158"/>
              <a:chExt cx="2484000" cy="4176000"/>
            </a:xfrm>
          </p:grpSpPr>
          <p:pic>
            <p:nvPicPr>
              <p:cNvPr id="11" name="그림 10" descr="스크린샷이(가) 표시된 사진&#10;&#10;자동 생성된 설명">
                <a:extLst>
                  <a:ext uri="{FF2B5EF4-FFF2-40B4-BE49-F238E27FC236}">
                    <a16:creationId xmlns:a16="http://schemas.microsoft.com/office/drawing/2014/main" id="{472024EF-0A2F-4979-88E5-BC838C64489E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1942" y="4697158"/>
                <a:ext cx="2484000" cy="4176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EDB454-B67D-4D9D-BD91-9FBF2A3B4D67}"/>
                  </a:ext>
                </a:extLst>
              </p:cNvPr>
              <p:cNvSpPr txBox="1"/>
              <p:nvPr/>
            </p:nvSpPr>
            <p:spPr>
              <a:xfrm>
                <a:off x="4040432" y="6444394"/>
                <a:ext cx="178420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운전 중 휴대폰 사용은 </a:t>
                </a:r>
                <a:endParaRPr lang="en-US" altLang="ko-KR" sz="900" dirty="0">
                  <a:solidFill>
                    <a:prstClr val="black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  <a:p>
                <a:r>
                  <a:rPr lang="ko-KR" alt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법률로 엄격히 금지되어 있습니다</a:t>
                </a:r>
                <a:r>
                  <a:rPr lang="en-US" altLang="ko-KR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.</a:t>
                </a:r>
                <a:r>
                  <a:rPr lang="ko-KR" alt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 </a:t>
                </a:r>
                <a:endParaRPr lang="en-US" altLang="ko-KR" sz="900" dirty="0">
                  <a:solidFill>
                    <a:prstClr val="black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5FF044-D1A0-4334-952E-174A91947998}"/>
                  </a:ext>
                </a:extLst>
              </p:cNvPr>
              <p:cNvSpPr txBox="1"/>
              <p:nvPr/>
            </p:nvSpPr>
            <p:spPr>
              <a:xfrm>
                <a:off x="4040432" y="6181288"/>
                <a:ext cx="178420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008DEC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정답 입니다</a:t>
                </a:r>
                <a:r>
                  <a:rPr lang="en-US" altLang="ko-KR" sz="1000" dirty="0">
                    <a:solidFill>
                      <a:srgbClr val="008DEC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.</a:t>
                </a:r>
                <a:endParaRPr lang="en-US" altLang="ko-KR" sz="900" dirty="0">
                  <a:solidFill>
                    <a:srgbClr val="008DEC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</p:grp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6CEDCC0-3061-4AF8-900F-6F176E2652F2}"/>
                </a:ext>
              </a:extLst>
            </p:cNvPr>
            <p:cNvSpPr/>
            <p:nvPr/>
          </p:nvSpPr>
          <p:spPr>
            <a:xfrm>
              <a:off x="1136808" y="3820310"/>
              <a:ext cx="2820780" cy="90483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txBody>
            <a:bodyPr wrap="none" lIns="36576" tIns="36576" rIns="36576" bIns="36576" rtlCol="0" anchor="ctr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ko-KR" altLang="en-US" sz="1200" dirty="0">
                <a:solidFill>
                  <a:srgbClr val="FF505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991010-D837-42E4-BC68-CDAAAE038EDE}"/>
                </a:ext>
              </a:extLst>
            </p:cNvPr>
            <p:cNvSpPr txBox="1"/>
            <p:nvPr/>
          </p:nvSpPr>
          <p:spPr>
            <a:xfrm>
              <a:off x="1092434" y="1747838"/>
              <a:ext cx="7857009" cy="54134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319" tIns="44659" rIns="89319" bIns="44659" rtlCol="0" anchor="ctr">
              <a:scene3d>
                <a:camera prst="orthographicFront"/>
                <a:lightRig rig="threePt" dir="t"/>
              </a:scene3d>
              <a:sp3d>
                <a:bevelT w="1270"/>
                <a:bevelB w="0" h="0"/>
              </a:sp3d>
            </a:bodyPr>
            <a:lstStyle>
              <a:defPPr>
                <a:defRPr lang="ko-KR"/>
              </a:defPPr>
              <a:lvl1pPr algn="ctr" defTabSz="1042973">
                <a:defRPr sz="1600">
                  <a:ln w="6350">
                    <a:solidFill>
                      <a:srgbClr val="5AB5F1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YDIYGo540" pitchFamily="18" charset="-127"/>
                  <a:ea typeface="YDIYGo540" pitchFamily="18" charset="-127"/>
                </a:defRPr>
              </a:lvl1pPr>
              <a:lvl2pPr marL="0" lvl="1" algn="ctr" defTabSz="1042973">
                <a:defRPr sz="1600">
                  <a:ln w="6350">
                    <a:noFill/>
                  </a:ln>
                  <a:solidFill>
                    <a:prstClr val="white"/>
                  </a:solidFill>
                  <a:latin typeface="Yoon 윤고딕 540_TT" panose="02090603020101020101" pitchFamily="18" charset="-127"/>
                  <a:ea typeface="Yoon 윤고딕 540_TT" panose="02090603020101020101" pitchFamily="18" charset="-127"/>
                </a:defRPr>
              </a:lvl2pPr>
              <a:lvl3pPr marL="1090422" defTabSz="1090422">
                <a:defRPr sz="2100"/>
              </a:lvl3pPr>
              <a:lvl4pPr marL="1635633" defTabSz="1090422">
                <a:defRPr sz="2100"/>
              </a:lvl4pPr>
              <a:lvl5pPr marL="2180844" defTabSz="1090422">
                <a:defRPr sz="2100"/>
              </a:lvl5pPr>
              <a:lvl6pPr marL="2726055" defTabSz="1090422">
                <a:defRPr sz="2100"/>
              </a:lvl6pPr>
              <a:lvl7pPr marL="3271266" defTabSz="1090422">
                <a:defRPr sz="2100"/>
              </a:lvl7pPr>
              <a:lvl8pPr marL="3816477" defTabSz="1090422">
                <a:defRPr sz="2100"/>
              </a:lvl8pPr>
              <a:lvl9pPr marL="4361688" defTabSz="1090422">
                <a:defRPr sz="2100"/>
              </a:lvl9pPr>
            </a:lstStyle>
            <a:p>
              <a:pPr lvl="1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O/X </a:t>
              </a:r>
              <a:r>
                <a:rPr kumimoji="0" lang="ko-KR" altLang="en-US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퀴즈</a:t>
              </a:r>
            </a:p>
          </p:txBody>
        </p:sp>
      </p:grp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3A594E14-C211-40DB-8709-CCC29DEE804C}"/>
              </a:ext>
            </a:extLst>
          </p:cNvPr>
          <p:cNvSpPr/>
          <p:nvPr/>
        </p:nvSpPr>
        <p:spPr bwMode="gray">
          <a:xfrm rot="16200000" flipV="1">
            <a:off x="4006693" y="4483938"/>
            <a:ext cx="2028491" cy="188929"/>
          </a:xfrm>
          <a:prstGeom prst="triangle">
            <a:avLst/>
          </a:prstGeom>
          <a:solidFill>
            <a:srgbClr val="008DEC"/>
          </a:solidFill>
          <a:ln w="12700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defTabSz="858838" eaLnBrk="0" hangingPunct="0"/>
            <a:endParaRPr lang="en-US" sz="1300" kern="0" dirty="0">
              <a:solidFill>
                <a:prstClr val="black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4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4.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설문조사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모든 동영상 시청을 마치면 설문 응시 필요</a:t>
            </a:r>
            <a:endParaRPr kumimoji="0" lang="en-US" altLang="ko-KR" sz="22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97200" marR="0" lvl="1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tabLst/>
              <a:defRPr/>
            </a:pP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     *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과정 만족도 및 강의평가 총 </a:t>
            </a: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10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문항 내외</a:t>
            </a:r>
            <a:r>
              <a:rPr kumimoji="0" lang="en-US" altLang="ko-KR" sz="1600" kern="0" dirty="0">
                <a:solidFill>
                  <a:srgbClr val="FFC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kern="0" dirty="0">
                <a:solidFill>
                  <a:srgbClr val="FFC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연수원 양식 반영 예정</a:t>
            </a:r>
            <a:r>
              <a:rPr kumimoji="0" lang="en-US" altLang="ko-KR" sz="1600" kern="0" dirty="0">
                <a:solidFill>
                  <a:srgbClr val="FFC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endParaRPr kumimoji="0" lang="en-US" altLang="ko-KR" sz="2000" kern="0" dirty="0">
              <a:solidFill>
                <a:srgbClr val="FFC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FAA0E-7D75-437F-B38D-239B4C6F2FA0}"/>
              </a:ext>
            </a:extLst>
          </p:cNvPr>
          <p:cNvSpPr txBox="1"/>
          <p:nvPr/>
        </p:nvSpPr>
        <p:spPr>
          <a:xfrm>
            <a:off x="3450000" y="1747838"/>
            <a:ext cx="3004668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설문화면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FF297AD-C299-4EFD-8C47-814F24A5BD22}"/>
              </a:ext>
            </a:extLst>
          </p:cNvPr>
          <p:cNvGrpSpPr/>
          <p:nvPr/>
        </p:nvGrpSpPr>
        <p:grpSpPr>
          <a:xfrm>
            <a:off x="3450000" y="2348880"/>
            <a:ext cx="3004668" cy="3687204"/>
            <a:chOff x="3450000" y="2348880"/>
            <a:chExt cx="3004668" cy="3687204"/>
          </a:xfrm>
        </p:grpSpPr>
        <p:pic>
          <p:nvPicPr>
            <p:cNvPr id="5" name="그림 4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82BD45C4-57B7-4037-BB86-D8B8AAFB02E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42" r="3288" b="14192"/>
            <a:stretch/>
          </p:blipFill>
          <p:spPr>
            <a:xfrm>
              <a:off x="3450000" y="4653136"/>
              <a:ext cx="3004668" cy="1382948"/>
            </a:xfrm>
            <a:prstGeom prst="rect">
              <a:avLst/>
            </a:prstGeom>
          </p:spPr>
        </p:pic>
        <p:pic>
          <p:nvPicPr>
            <p:cNvPr id="9" name="그림 8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4410F7B4-6C40-4F92-AD68-E8FB1BE2DA3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5" r="3288" b="55883"/>
            <a:stretch/>
          </p:blipFill>
          <p:spPr>
            <a:xfrm>
              <a:off x="3450000" y="2348880"/>
              <a:ext cx="3004668" cy="2341487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063DF27-A4B3-4017-94BC-6B0010E67E82}"/>
                </a:ext>
              </a:extLst>
            </p:cNvPr>
            <p:cNvSpPr/>
            <p:nvPr/>
          </p:nvSpPr>
          <p:spPr>
            <a:xfrm>
              <a:off x="3692860" y="4808390"/>
              <a:ext cx="144016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2.</a:t>
              </a:r>
              <a:endParaRPr lang="ko-KR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E28DE55-DFAD-4C61-B1D4-3DEACC3C505A}"/>
                </a:ext>
              </a:extLst>
            </p:cNvPr>
            <p:cNvSpPr/>
            <p:nvPr/>
          </p:nvSpPr>
          <p:spPr>
            <a:xfrm>
              <a:off x="3692860" y="3426121"/>
              <a:ext cx="144016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1.</a:t>
              </a:r>
              <a:endParaRPr lang="ko-KR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E03A00-4B47-4291-9CB2-4F236EEDBA02}"/>
              </a:ext>
            </a:extLst>
          </p:cNvPr>
          <p:cNvSpPr txBox="1"/>
          <p:nvPr/>
        </p:nvSpPr>
        <p:spPr>
          <a:xfrm>
            <a:off x="3692860" y="3429931"/>
            <a:ext cx="26282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Arial Black" panose="020B0A04020102020204" pitchFamily="34" charset="0"/>
              </a:rPr>
              <a:t>1.</a:t>
            </a:r>
            <a:r>
              <a:rPr lang="ko-KR" altLang="en-US" sz="1000" b="1" dirty="0">
                <a:latin typeface="Arial Black" panose="020B0A04020102020204" pitchFamily="34" charset="0"/>
              </a:rPr>
              <a:t>전체적인</a:t>
            </a:r>
            <a:r>
              <a:rPr lang="en-US" altLang="ko-KR" sz="1000" b="1" dirty="0">
                <a:latin typeface="Arial Black" panose="020B0A04020102020204" pitchFamily="34" charset="0"/>
              </a:rPr>
              <a:t> </a:t>
            </a:r>
            <a:r>
              <a:rPr lang="ko-KR" altLang="en-US" sz="1000" b="1" dirty="0">
                <a:latin typeface="Arial Black" panose="020B0A04020102020204" pitchFamily="34" charset="0"/>
              </a:rPr>
              <a:t>교육과정에 대해 만족하십니까</a:t>
            </a:r>
            <a:r>
              <a:rPr lang="en-US" altLang="ko-KR" sz="1000" b="1" dirty="0">
                <a:latin typeface="Arial Black" panose="020B0A04020102020204" pitchFamily="34" charset="0"/>
              </a:rPr>
              <a:t>?</a:t>
            </a:r>
          </a:p>
          <a:p>
            <a:endParaRPr lang="en-US" altLang="ko-KR" sz="10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3DA5C-A297-4E4B-BB1A-7D02230A64CE}"/>
              </a:ext>
            </a:extLst>
          </p:cNvPr>
          <p:cNvSpPr txBox="1"/>
          <p:nvPr/>
        </p:nvSpPr>
        <p:spPr>
          <a:xfrm>
            <a:off x="3692860" y="4791156"/>
            <a:ext cx="262829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latin typeface="Arial Black" panose="020B0A04020102020204" pitchFamily="34" charset="0"/>
              </a:rPr>
              <a:t>2.</a:t>
            </a:r>
            <a:r>
              <a:rPr lang="ko-KR" altLang="en-US" sz="1000" b="1" dirty="0">
                <a:latin typeface="Arial Black" panose="020B0A04020102020204" pitchFamily="34" charset="0"/>
              </a:rPr>
              <a:t>교과구성에 대해 만족하십니까</a:t>
            </a:r>
            <a:r>
              <a:rPr lang="en-US" altLang="ko-KR" sz="1000" b="1" dirty="0">
                <a:latin typeface="Arial Black" panose="020B0A04020102020204" pitchFamily="34" charset="0"/>
              </a:rPr>
              <a:t>?</a:t>
            </a:r>
          </a:p>
          <a:p>
            <a:endParaRPr lang="en-US" altLang="ko-KR" sz="1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3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5. </a:t>
            </a:r>
            <a:r>
              <a:rPr lang="ko-KR" alt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이수증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확인</a:t>
            </a:r>
          </a:p>
        </p:txBody>
      </p:sp>
    </p:spTree>
    <p:extLst>
      <p:ext uri="{BB962C8B-B14F-4D97-AF65-F5344CB8AC3E}">
        <p14:creationId xmlns:p14="http://schemas.microsoft.com/office/powerpoint/2010/main" val="242813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ko-K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이수증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확인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모든 학습이 완료되면 </a:t>
            </a:r>
            <a:r>
              <a:rPr kumimoji="0" lang="ko-KR" altLang="en-US" sz="2200" kern="0" dirty="0" err="1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이수증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확인 가능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FDC4A5-1FE1-4211-B055-38D4F5D3556B}"/>
              </a:ext>
            </a:extLst>
          </p:cNvPr>
          <p:cNvSpPr txBox="1"/>
          <p:nvPr/>
        </p:nvSpPr>
        <p:spPr>
          <a:xfrm>
            <a:off x="5513941" y="1832945"/>
            <a:ext cx="2292324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err="1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이수증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저장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9F8F778-DF39-405F-AE54-A3108509F954}"/>
              </a:ext>
            </a:extLst>
          </p:cNvPr>
          <p:cNvGrpSpPr>
            <a:grpSpLocks/>
          </p:cNvGrpSpPr>
          <p:nvPr/>
        </p:nvGrpSpPr>
        <p:grpSpPr>
          <a:xfrm>
            <a:off x="2012257" y="2492122"/>
            <a:ext cx="2282508" cy="3486951"/>
            <a:chOff x="594043" y="6600601"/>
            <a:chExt cx="2306929" cy="4101207"/>
          </a:xfrm>
        </p:grpSpPr>
        <p:pic>
          <p:nvPicPr>
            <p:cNvPr id="12" name="그림 11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3D0C5DA1-AF98-452A-8471-44BA5C6F4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43" y="6600601"/>
              <a:ext cx="2306929" cy="4101207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AF247AD2-2F33-490A-8030-16ACD2E82FDB}"/>
                </a:ext>
              </a:extLst>
            </p:cNvPr>
            <p:cNvSpPr/>
            <p:nvPr/>
          </p:nvSpPr>
          <p:spPr>
            <a:xfrm>
              <a:off x="715592" y="9775379"/>
              <a:ext cx="2075533" cy="249721"/>
            </a:xfrm>
            <a:prstGeom prst="rect">
              <a:avLst/>
            </a:prstGeom>
            <a:solidFill>
              <a:srgbClr val="676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err="1">
                  <a:latin typeface="Arial" panose="020B0604020202020204" pitchFamily="34" charset="0"/>
                  <a:ea typeface="휴먼모음T" panose="02030504000101010101" pitchFamily="18" charset="-127"/>
                </a:rPr>
                <a:t>이수증</a:t>
              </a:r>
              <a:r>
                <a:rPr lang="ko-KR" altLang="en-US" sz="1100" dirty="0">
                  <a:latin typeface="Arial" panose="020B0604020202020204" pitchFamily="34" charset="0"/>
                  <a:ea typeface="휴먼모음T" panose="02030504000101010101" pitchFamily="18" charset="-127"/>
                </a:rPr>
                <a:t> 저장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F530548-BC66-4A95-9E59-B5BE317081B8}"/>
                </a:ext>
              </a:extLst>
            </p:cNvPr>
            <p:cNvSpPr/>
            <p:nvPr/>
          </p:nvSpPr>
          <p:spPr>
            <a:xfrm>
              <a:off x="715592" y="10101722"/>
              <a:ext cx="2075533" cy="249721"/>
            </a:xfrm>
            <a:prstGeom prst="rect">
              <a:avLst/>
            </a:prstGeom>
            <a:solidFill>
              <a:srgbClr val="676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atin typeface="Arial" panose="020B0604020202020204" pitchFamily="34" charset="0"/>
                  <a:ea typeface="휴먼모음T" panose="02030504000101010101" pitchFamily="18" charset="-127"/>
                </a:rPr>
                <a:t>확인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E84CE7-72D9-4305-B95A-ABFF9C316DCE}"/>
              </a:ext>
            </a:extLst>
          </p:cNvPr>
          <p:cNvSpPr txBox="1"/>
          <p:nvPr/>
        </p:nvSpPr>
        <p:spPr>
          <a:xfrm>
            <a:off x="2000672" y="1832945"/>
            <a:ext cx="2294092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err="1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이수증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확인</a:t>
            </a: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BB8F45C6-0041-46FD-B5DB-9C7616B1C132}"/>
              </a:ext>
            </a:extLst>
          </p:cNvPr>
          <p:cNvSpPr/>
          <p:nvPr/>
        </p:nvSpPr>
        <p:spPr>
          <a:xfrm>
            <a:off x="4757651" y="3648127"/>
            <a:ext cx="358192" cy="540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3899C30-A9DA-4745-A7AD-C3907EF8636F}"/>
              </a:ext>
            </a:extLst>
          </p:cNvPr>
          <p:cNvSpPr/>
          <p:nvPr/>
        </p:nvSpPr>
        <p:spPr>
          <a:xfrm>
            <a:off x="2458560" y="4057582"/>
            <a:ext cx="1575178" cy="26854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dirty="0">
                <a:solidFill>
                  <a:srgbClr val="CBCBCB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서울특별시교통연수원장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30C6D4-A524-410C-8B65-B51BC5DCBB6A}"/>
              </a:ext>
            </a:extLst>
          </p:cNvPr>
          <p:cNvSpPr/>
          <p:nvPr/>
        </p:nvSpPr>
        <p:spPr>
          <a:xfrm>
            <a:off x="2027760" y="4478314"/>
            <a:ext cx="1394648" cy="63865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과정명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: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여객보수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(4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시간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세부업종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: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전세버스</a:t>
            </a:r>
            <a:endParaRPr lang="en-US" altLang="ko-KR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세부정보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:-</a:t>
            </a:r>
          </a:p>
          <a:p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이수일자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:2020.10.15 17:38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FD17CA1-9094-4506-A0A4-16724F2B0C57}"/>
              </a:ext>
            </a:extLst>
          </p:cNvPr>
          <p:cNvSpPr/>
          <p:nvPr/>
        </p:nvSpPr>
        <p:spPr>
          <a:xfrm>
            <a:off x="2057778" y="5137895"/>
            <a:ext cx="2203044" cy="319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9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3BED648C-C33D-4C0C-8E04-7CCD55F60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41" y="2385107"/>
            <a:ext cx="2292324" cy="35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6. 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</a:t>
            </a: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문의</a:t>
            </a: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의 처리</a:t>
            </a:r>
          </a:p>
        </p:txBody>
      </p:sp>
    </p:spTree>
    <p:extLst>
      <p:ext uri="{BB962C8B-B14F-4D97-AF65-F5344CB8AC3E}">
        <p14:creationId xmlns:p14="http://schemas.microsoft.com/office/powerpoint/2010/main" val="390025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E85A54-8F81-4980-A67B-6CEAB2DAF3A8}"/>
              </a:ext>
            </a:extLst>
          </p:cNvPr>
          <p:cNvSpPr txBox="1"/>
          <p:nvPr/>
        </p:nvSpPr>
        <p:spPr>
          <a:xfrm>
            <a:off x="2529774" y="1332651"/>
            <a:ext cx="2602909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기 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CBF73-0878-4332-A10C-01390F74650C}"/>
              </a:ext>
            </a:extLst>
          </p:cNvPr>
          <p:cNvSpPr txBox="1"/>
          <p:nvPr/>
        </p:nvSpPr>
        <p:spPr>
          <a:xfrm>
            <a:off x="5952348" y="1323456"/>
            <a:ext cx="2602909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indent="-106363" algn="ctr" defTabSz="1042973" eaLnBrk="0" fontAlgn="auto" hangingPunct="0">
              <a:spcBef>
                <a:spcPts val="0"/>
              </a:spcBef>
              <a:spcAft>
                <a:spcPts val="0"/>
              </a:spcAft>
              <a:defRPr kumimoji="0" sz="2000" cap="all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/>
            <a:r>
              <a:rPr lang="ko-KR" altLang="en-US" sz="1600" dirty="0"/>
              <a:t>변 경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F9006F07-AA93-4B4F-97D8-6469D5E34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348" y="1834488"/>
            <a:ext cx="2602909" cy="1133050"/>
          </a:xfrm>
          <a:prstGeom prst="rect">
            <a:avLst/>
          </a:prstGeom>
          <a:solidFill>
            <a:srgbClr val="0062A4"/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algn="ctr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cap="all" dirty="0">
                <a:ln w="635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온라인교육 </a:t>
            </a:r>
            <a:r>
              <a:rPr lang="en-US" altLang="ko-KR" cap="all" dirty="0">
                <a:ln w="635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(4</a:t>
            </a:r>
            <a:r>
              <a:rPr lang="ko-KR" altLang="en-US" cap="all" dirty="0">
                <a:ln w="635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</a:t>
            </a:r>
            <a:r>
              <a:rPr lang="en-US" altLang="ko-KR" cap="all" dirty="0">
                <a:ln w="635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65E2DD7-56C5-4A1B-82E5-3993B4C802A0}"/>
              </a:ext>
            </a:extLst>
          </p:cNvPr>
          <p:cNvSpPr/>
          <p:nvPr/>
        </p:nvSpPr>
        <p:spPr bwMode="auto">
          <a:xfrm>
            <a:off x="1350744" y="1834488"/>
            <a:ext cx="972375" cy="1133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algn="ctr" defTabSz="1042973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교육방식</a:t>
            </a:r>
            <a:endParaRPr kumimoji="0" lang="en-US" altLang="ko-KR" sz="1600" dirty="0">
              <a:ln w="63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19CBA1DC-A547-4234-8DCD-CBD5D4C2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775" y="1834488"/>
            <a:ext cx="2602909" cy="11330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algn="ctr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6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집합교육 </a:t>
            </a:r>
            <a:r>
              <a:rPr lang="en-US" altLang="ko-KR" sz="16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(4</a:t>
            </a:r>
            <a:r>
              <a:rPr lang="ko-KR" altLang="en-US" sz="16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</a:t>
            </a:r>
            <a:r>
              <a:rPr lang="en-US" altLang="ko-KR" sz="16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</p:txBody>
      </p:sp>
      <p:sp>
        <p:nvSpPr>
          <p:cNvPr id="18" name="오른쪽 화살표 53">
            <a:extLst>
              <a:ext uri="{FF2B5EF4-FFF2-40B4-BE49-F238E27FC236}">
                <a16:creationId xmlns:a16="http://schemas.microsoft.com/office/drawing/2014/main" id="{929C3E3C-D0A6-4002-8E2A-D9A7634A2B14}"/>
              </a:ext>
            </a:extLst>
          </p:cNvPr>
          <p:cNvSpPr/>
          <p:nvPr/>
        </p:nvSpPr>
        <p:spPr>
          <a:xfrm>
            <a:off x="5287530" y="2075416"/>
            <a:ext cx="542266" cy="651195"/>
          </a:xfrm>
          <a:prstGeom prst="rightArrow">
            <a:avLst>
              <a:gd name="adj1" fmla="val 6528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algn="ctr" defTabSz="923831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b="1" dirty="0"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7DD5E-AAD0-4BF8-9551-3FACF58E42C5}"/>
              </a:ext>
            </a:extLst>
          </p:cNvPr>
          <p:cNvSpPr txBox="1"/>
          <p:nvPr/>
        </p:nvSpPr>
        <p:spPr>
          <a:xfrm>
            <a:off x="1741495" y="339569"/>
            <a:ext cx="64230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839589">
              <a:tabLst>
                <a:tab pos="2666883" algn="l"/>
              </a:tabLst>
              <a:defRPr/>
            </a:pPr>
            <a:r>
              <a:rPr kumimoji="0" lang="ko-KR" altLang="en-US" sz="3600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온라인교육 실시</a:t>
            </a:r>
          </a:p>
        </p:txBody>
      </p:sp>
      <p:sp>
        <p:nvSpPr>
          <p:cNvPr id="31" name="모서리가 둥근 직사각형 373">
            <a:extLst>
              <a:ext uri="{FF2B5EF4-FFF2-40B4-BE49-F238E27FC236}">
                <a16:creationId xmlns:a16="http://schemas.microsoft.com/office/drawing/2014/main" id="{84F8730B-83E3-4C5C-906E-0B863FB0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882" y="3300620"/>
            <a:ext cx="7108131" cy="56938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85750" lvl="1" indent="-285750" defTabSz="1042639" eaLnBrk="0" fontAlgn="ctr" latinLnBrk="0" hangingPunct="0">
              <a:spcBef>
                <a:spcPts val="600"/>
              </a:spcBef>
              <a:spcAft>
                <a:spcPts val="0"/>
              </a:spcAft>
              <a:buClr>
                <a:srgbClr val="3271AA"/>
              </a:buClr>
              <a:buSzPct val="80000"/>
              <a:buFont typeface="Wingdings" panose="05000000000000000000" pitchFamily="2" charset="2"/>
              <a:buChar char="§"/>
              <a:tabLst>
                <a:tab pos="944352" algn="l"/>
              </a:tabLst>
            </a:pPr>
            <a:r>
              <a:rPr lang="ko-KR" altLang="en-US" sz="1700" cap="all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교육대상</a:t>
            </a:r>
            <a:r>
              <a:rPr lang="ko-KR" altLang="en-US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en-US" altLang="ko-KR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: </a:t>
            </a:r>
            <a:r>
              <a:rPr lang="ko-KR" altLang="en-US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서울 버스 업종 운수종사자</a:t>
            </a:r>
            <a:r>
              <a:rPr lang="en-US" altLang="ko-KR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보수교육대상</a:t>
            </a:r>
            <a:r>
              <a:rPr lang="en-US" altLang="ko-KR" sz="17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  <a:p>
            <a:pPr marL="285750" lvl="1" indent="-285750" defTabSz="1042639" eaLnBrk="0" fontAlgn="ctr" latinLnBrk="0" hangingPunct="0">
              <a:spcBef>
                <a:spcPts val="600"/>
              </a:spcBef>
              <a:spcAft>
                <a:spcPts val="0"/>
              </a:spcAft>
              <a:buClr>
                <a:srgbClr val="3271AA"/>
              </a:buClr>
              <a:buSzPct val="80000"/>
              <a:buFont typeface="Wingdings" panose="05000000000000000000" pitchFamily="2" charset="2"/>
              <a:buChar char="§"/>
              <a:tabLst>
                <a:tab pos="944352" algn="l"/>
              </a:tabLst>
            </a:pPr>
            <a:r>
              <a:rPr lang="en-US" altLang="ko-KR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교육예약</a:t>
            </a:r>
            <a:r>
              <a:rPr lang="en-US" altLang="ko-KR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신청</a:t>
            </a:r>
            <a:r>
              <a:rPr lang="en-US" altLang="ko-KR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r>
              <a:rPr lang="ko-KR" altLang="en-US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은 </a:t>
            </a:r>
            <a:r>
              <a:rPr lang="en-US" altLang="ko-KR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11. 17. (</a:t>
            </a:r>
            <a:r>
              <a:rPr lang="ko-KR" altLang="en-US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화</a:t>
            </a:r>
            <a:r>
              <a:rPr lang="en-US" altLang="ko-KR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 09</a:t>
            </a:r>
            <a:r>
              <a:rPr lang="ko-KR" altLang="en-US" sz="1500" cap="all" dirty="0">
                <a:ln w="63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 부터 가능</a:t>
            </a:r>
            <a:endParaRPr lang="en-US" altLang="ko-KR" sz="1500" cap="all" dirty="0">
              <a:ln w="63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3DCAFBD3-4975-494D-8A82-61E4F653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490808"/>
              </p:ext>
            </p:extLst>
          </p:nvPr>
        </p:nvGraphicFramePr>
        <p:xfrm>
          <a:off x="1350743" y="4667408"/>
          <a:ext cx="7204515" cy="19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903">
                  <a:extLst>
                    <a:ext uri="{9D8B030D-6E8A-4147-A177-3AD203B41FA5}">
                      <a16:colId xmlns:a16="http://schemas.microsoft.com/office/drawing/2014/main" val="1899029842"/>
                    </a:ext>
                  </a:extLst>
                </a:gridCol>
              </a:tblGrid>
              <a:tr h="580622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사이트 접속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회원가입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교육신청</a:t>
                      </a:r>
                      <a:r>
                        <a:rPr lang="en-US" altLang="ko-KR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예약</a:t>
                      </a:r>
                      <a:r>
                        <a:rPr lang="en-US" altLang="ko-KR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교육수강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b="0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이수완료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178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6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서울시교통연수원 </a:t>
                      </a:r>
                      <a:endParaRPr lang="en-US" altLang="ko-KR" sz="16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6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홈페이지 접속</a:t>
                      </a:r>
                      <a:r>
                        <a:rPr lang="ko-KR" altLang="en-US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endParaRPr lang="en-US" altLang="ko-KR" sz="1600" kern="12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en-US" altLang="ko-KR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‘</a:t>
                      </a:r>
                      <a:r>
                        <a:rPr lang="ko-KR" altLang="en-US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온라인보수교육</a:t>
                      </a:r>
                      <a:r>
                        <a:rPr lang="en-US" altLang="ko-KR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’</a:t>
                      </a:r>
                      <a:r>
                        <a:rPr lang="ko-KR" altLang="en-US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6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클릭</a:t>
                      </a:r>
                      <a:r>
                        <a:rPr lang="ko-KR" altLang="en-US" sz="16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endParaRPr lang="en-US" altLang="ko-KR" sz="16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endParaRPr lang="en-US" altLang="ko-KR" sz="12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휴대폰</a:t>
                      </a:r>
                      <a:br>
                        <a:rPr lang="en-US" altLang="ko-KR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인증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희망하는</a:t>
                      </a:r>
                      <a:br>
                        <a:rPr lang="en-US" altLang="ko-KR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수강기간 선택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동영상 시청 및 설문조사</a:t>
                      </a:r>
                      <a:endParaRPr lang="en-US" altLang="ko-KR" sz="18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800" kern="12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이수증</a:t>
                      </a:r>
                      <a:r>
                        <a:rPr lang="ko-KR" altLang="en-US" sz="1800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저장</a:t>
                      </a:r>
                      <a:endParaRPr lang="en-US" altLang="ko-KR" sz="18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타원 34">
            <a:extLst>
              <a:ext uri="{FF2B5EF4-FFF2-40B4-BE49-F238E27FC236}">
                <a16:creationId xmlns:a16="http://schemas.microsoft.com/office/drawing/2014/main" id="{55A97EE7-E3E1-4720-9089-48B138E90916}"/>
              </a:ext>
            </a:extLst>
          </p:cNvPr>
          <p:cNvSpPr/>
          <p:nvPr/>
        </p:nvSpPr>
        <p:spPr bwMode="gray">
          <a:xfrm>
            <a:off x="1321350" y="4625314"/>
            <a:ext cx="177496" cy="17802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8DEC"/>
            </a:solidFill>
          </a:ln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</a:t>
            </a:r>
            <a:endParaRPr lang="ko-KR" altLang="en-US" sz="1200" b="1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15528A6A-AA54-4C56-82A7-1604B7A598B7}"/>
              </a:ext>
            </a:extLst>
          </p:cNvPr>
          <p:cNvSpPr/>
          <p:nvPr/>
        </p:nvSpPr>
        <p:spPr bwMode="gray">
          <a:xfrm>
            <a:off x="3178905" y="4625314"/>
            <a:ext cx="177496" cy="17802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8DEC"/>
            </a:solidFill>
          </a:ln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2</a:t>
            </a:r>
            <a:endParaRPr lang="ko-KR" altLang="en-US" sz="1200" b="1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6591E2DB-BB74-4606-ADDC-D74A4D2B4414}"/>
              </a:ext>
            </a:extLst>
          </p:cNvPr>
          <p:cNvSpPr/>
          <p:nvPr/>
        </p:nvSpPr>
        <p:spPr bwMode="gray">
          <a:xfrm>
            <a:off x="4199002" y="4625314"/>
            <a:ext cx="177496" cy="17802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8DEC"/>
            </a:solidFill>
          </a:ln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3</a:t>
            </a:r>
            <a:endParaRPr lang="ko-KR" altLang="en-US" sz="1200" b="1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4EBCEC76-20CB-4DB7-82F4-C0EA463BE17A}"/>
              </a:ext>
            </a:extLst>
          </p:cNvPr>
          <p:cNvSpPr/>
          <p:nvPr/>
        </p:nvSpPr>
        <p:spPr bwMode="gray">
          <a:xfrm>
            <a:off x="5637828" y="4625314"/>
            <a:ext cx="177496" cy="17802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8DEC"/>
            </a:solidFill>
          </a:ln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4</a:t>
            </a:r>
            <a:endParaRPr lang="ko-KR" altLang="en-US" sz="1200" b="1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61B19121-FCD4-468A-88D7-D6A855BA384D}"/>
              </a:ext>
            </a:extLst>
          </p:cNvPr>
          <p:cNvSpPr/>
          <p:nvPr/>
        </p:nvSpPr>
        <p:spPr bwMode="gray">
          <a:xfrm>
            <a:off x="7076655" y="4625314"/>
            <a:ext cx="177496" cy="17802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8DEC"/>
            </a:solidFill>
          </a:ln>
        </p:spPr>
        <p:txBody>
          <a:bodyPr wrap="square" lIns="0" tIns="0" rIns="0" bIns="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200" b="1" dirty="0">
                <a:solidFill>
                  <a:srgbClr val="008DEC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5</a:t>
            </a:r>
            <a:endParaRPr lang="ko-KR" altLang="en-US" sz="1200" b="1" dirty="0">
              <a:solidFill>
                <a:srgbClr val="008DEC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5178BA79-3832-465D-B562-547119B3E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104" y="4239948"/>
            <a:ext cx="7108136" cy="307777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anchor="t">
            <a:spAutoFit/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  <a:defRPr/>
            </a:pPr>
            <a:r>
              <a:rPr lang="en-US" altLang="ko-KR" sz="2000" cap="all" dirty="0">
                <a:ln w="6350">
                  <a:noFill/>
                </a:ln>
                <a:solidFill>
                  <a:srgbClr val="0062A4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PC.</a:t>
            </a:r>
            <a:r>
              <a:rPr lang="ko-KR" altLang="en-US" sz="2000" cap="all" dirty="0">
                <a:ln w="6350">
                  <a:noFill/>
                </a:ln>
                <a:solidFill>
                  <a:srgbClr val="0062A4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스마트폰 </a:t>
            </a:r>
            <a:r>
              <a:rPr lang="ko-KR" altLang="en-US" sz="2000" cap="all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교육진행절차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24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 접속가능</a:t>
            </a:r>
            <a:endParaRPr lang="en-US" altLang="ko-KR" sz="2000" cap="all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grpSp>
        <p:nvGrpSpPr>
          <p:cNvPr id="49" name="그룹 513">
            <a:extLst>
              <a:ext uri="{FF2B5EF4-FFF2-40B4-BE49-F238E27FC236}">
                <a16:creationId xmlns:a16="http://schemas.microsoft.com/office/drawing/2014/main" id="{6C01BA8C-ADB8-419C-9BED-545AA0C66E55}"/>
              </a:ext>
            </a:extLst>
          </p:cNvPr>
          <p:cNvGrpSpPr>
            <a:grpSpLocks/>
          </p:cNvGrpSpPr>
          <p:nvPr/>
        </p:nvGrpSpPr>
        <p:grpSpPr bwMode="auto">
          <a:xfrm>
            <a:off x="1373882" y="4270440"/>
            <a:ext cx="272188" cy="246793"/>
            <a:chOff x="2574392" y="2304075"/>
            <a:chExt cx="155248" cy="155701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E8DBEE8A-FCE2-47A6-B50A-C94E9A9B24CB}"/>
                </a:ext>
              </a:extLst>
            </p:cNvPr>
            <p:cNvSpPr/>
            <p:nvPr/>
          </p:nvSpPr>
          <p:spPr>
            <a:xfrm>
              <a:off x="2574392" y="2303845"/>
              <a:ext cx="71815" cy="7221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sp>
          <p:nvSpPr>
            <p:cNvPr id="51" name="직사각형 36">
              <a:extLst>
                <a:ext uri="{FF2B5EF4-FFF2-40B4-BE49-F238E27FC236}">
                  <a16:creationId xmlns:a16="http://schemas.microsoft.com/office/drawing/2014/main" id="{754B0353-3A88-453D-B161-1E0A9F4AB10C}"/>
                </a:ext>
              </a:extLst>
            </p:cNvPr>
            <p:cNvSpPr/>
            <p:nvPr/>
          </p:nvSpPr>
          <p:spPr>
            <a:xfrm>
              <a:off x="2657852" y="2303845"/>
              <a:ext cx="71816" cy="722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sp>
          <p:nvSpPr>
            <p:cNvPr id="52" name="직사각형 37">
              <a:extLst>
                <a:ext uri="{FF2B5EF4-FFF2-40B4-BE49-F238E27FC236}">
                  <a16:creationId xmlns:a16="http://schemas.microsoft.com/office/drawing/2014/main" id="{16985FE3-0C36-4A9F-8A55-E97E4868034C}"/>
                </a:ext>
              </a:extLst>
            </p:cNvPr>
            <p:cNvSpPr/>
            <p:nvPr/>
          </p:nvSpPr>
          <p:spPr>
            <a:xfrm>
              <a:off x="2657852" y="2387770"/>
              <a:ext cx="71816" cy="7221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656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 응대 방안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- (1) </a:t>
            </a:r>
            <a:r>
              <a:rPr lang="ko-K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자주묻는질문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중 많은 수가 고령자로서 온라인 이용 방법 안내 준비가 필요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아래 자주 묻는 질문 숙지 필요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FC80F-CE29-4EED-9EC0-628C7396FD2D}"/>
              </a:ext>
            </a:extLst>
          </p:cNvPr>
          <p:cNvSpPr txBox="1"/>
          <p:nvPr/>
        </p:nvSpPr>
        <p:spPr>
          <a:xfrm>
            <a:off x="668523" y="1880828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온라인 교육 통지서를 받았는데 어떻게 </a:t>
            </a:r>
            <a:r>
              <a:rPr kumimoji="0" lang="ko-KR" altLang="en-US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해야하나요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6006EE53-0F75-41A2-B171-A7CE30F7E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572" y="2382665"/>
            <a:ext cx="8028892" cy="8303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‘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서울시교통연수원 홈페이지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’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에서 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‘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온라인 보수교육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’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을 클릭하시고 본인인증 후 원하시는 교육일정을 예약하세요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예약한 일정에 다시 접속하신 후 동영상 강의를 시청하시면 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기간 중 누적하여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4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 시청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9FA6D5-DC56-4AA3-BC11-6FC315D81148}"/>
              </a:ext>
            </a:extLst>
          </p:cNvPr>
          <p:cNvSpPr txBox="1"/>
          <p:nvPr/>
        </p:nvSpPr>
        <p:spPr>
          <a:xfrm>
            <a:off x="668523" y="5031524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 진행중 회사명이 검색되지 않는데 어떻게 </a:t>
            </a:r>
            <a:r>
              <a:rPr kumimoji="0" lang="ko-KR" altLang="en-US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해야하나요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5D1321C0-4B76-4E74-8CFD-7D0D68378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572" y="5533361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주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), (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유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), (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합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법인 유형의 특수기호를 빼고 상호만 검색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(EX :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㈜하나택시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&gt; ‘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하나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’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만 검색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AF10E-B2D2-4314-BDA7-C2EADDC65F86}"/>
              </a:ext>
            </a:extLst>
          </p:cNvPr>
          <p:cNvSpPr txBox="1"/>
          <p:nvPr/>
        </p:nvSpPr>
        <p:spPr>
          <a:xfrm>
            <a:off x="668523" y="3569854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 다 완료 했는데 확인 좀 </a:t>
            </a:r>
            <a:r>
              <a:rPr kumimoji="0" lang="ko-KR" altLang="en-US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해주실래요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 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4700095-DA15-4E80-A8B7-19C57995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572" y="4071691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종사자 검색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/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등록 메뉴에서 검색 후 안내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</p:spTree>
    <p:extLst>
      <p:ext uri="{BB962C8B-B14F-4D97-AF65-F5344CB8AC3E}">
        <p14:creationId xmlns:p14="http://schemas.microsoft.com/office/powerpoint/2010/main" val="179766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 응대 방안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- (2) </a:t>
            </a:r>
            <a:r>
              <a:rPr lang="ko-K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자주묻는질문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중 많은 수가 고령자로서 온라인 이용 방법 안내 준비가 필요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아래 자주 묻는 질문 숙지 필요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9FA6D5-DC56-4AA3-BC11-6FC315D81148}"/>
              </a:ext>
            </a:extLst>
          </p:cNvPr>
          <p:cNvSpPr txBox="1"/>
          <p:nvPr/>
        </p:nvSpPr>
        <p:spPr>
          <a:xfrm>
            <a:off x="653109" y="4269265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교육은 몇시간 받아야 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5D1321C0-4B76-4E74-8CFD-7D0D68378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158" y="4771102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보수교육 법정의무교육 시간인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4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 입니다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AF10E-B2D2-4314-BDA7-C2EADDC65F86}"/>
              </a:ext>
            </a:extLst>
          </p:cNvPr>
          <p:cNvSpPr txBox="1"/>
          <p:nvPr/>
        </p:nvSpPr>
        <p:spPr>
          <a:xfrm>
            <a:off x="636228" y="2969405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 일자를 변경하고 싶은데 어떻게 해야 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4700095-DA15-4E80-A8B7-19C57995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77" y="3471242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교육일자를 변경하시기 위해서는 로그인하셔서 예약을 취소하신 후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원하시는 교육일자에 재 예약하시면 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BAB42-FAF6-4E85-8BF5-B612C2A09B31}"/>
              </a:ext>
            </a:extLst>
          </p:cNvPr>
          <p:cNvSpPr txBox="1"/>
          <p:nvPr/>
        </p:nvSpPr>
        <p:spPr>
          <a:xfrm>
            <a:off x="653109" y="5569125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예약을 완료하였는데 이제 어디서 어떻게 교육 받으면 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2C1BA31C-2431-4362-A1DE-92F7593D8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158" y="6070962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예약하신 일정 중에 다시 해당 사이트로 접속 하시면 교육시작 버튼만이 표시 되어 있습니다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누르신후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모든 교육 영상을 시청하세요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11069-A6DD-464E-9324-BBE4CDF38493}"/>
              </a:ext>
            </a:extLst>
          </p:cNvPr>
          <p:cNvSpPr txBox="1"/>
          <p:nvPr/>
        </p:nvSpPr>
        <p:spPr>
          <a:xfrm>
            <a:off x="606259" y="1688535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조합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회사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에서 교육예약을 해줄 수 없나요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458AF560-9228-4449-9F82-EBC8A60E2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254" y="2239616"/>
            <a:ext cx="8028892" cy="5997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금년도 교육은 온라인교육으로 진행하면서 예약 시 개인정보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이름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주민번호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와 휴대폰인증이 필요한 관계로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개인정보보호법에 의거 유선상 예약이 불가합니다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불편하시더라도 직접 예약해주시기 바랍니다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754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 응대 방안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- (3) </a:t>
            </a:r>
            <a:r>
              <a:rPr lang="ko-K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자주묻는질문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중 많은 수가 고령자로서 온라인 이용 방법 안내 준비가 필요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아래 자주 묻는 질문 숙지 필요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511842-443E-4297-921A-141926980356}"/>
              </a:ext>
            </a:extLst>
          </p:cNvPr>
          <p:cNvSpPr txBox="1"/>
          <p:nvPr/>
        </p:nvSpPr>
        <p:spPr>
          <a:xfrm>
            <a:off x="659808" y="1742960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중 인터넷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(3g, LTE, </a:t>
            </a:r>
            <a:r>
              <a:rPr kumimoji="0" lang="en-US" altLang="ko-KR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Wifi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등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이 끊겨서 동영상이 멈췄습니다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.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373CA9AC-74E5-43C1-8310-16302D471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57" y="2244797"/>
            <a:ext cx="8028892" cy="1433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A.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핸드폰 요금제에 따라 일일 데이터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인터넷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사용량이 초과하여 인터넷이 끊기거나 혹은 와이파이 수신이 원활하지 않아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   동영상이 멈출 수 있습니다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데이터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인터넷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을 충전하거나 와이파이 신호가 원활한 환경에서 다시 교육을 들어가 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  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주시기 바랍니다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 수강 시 발생하는 데이터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인터넷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비용은 연수원에서 책임지지 않습니다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974CBE-E667-4E6C-AE2F-F725333576A2}"/>
              </a:ext>
            </a:extLst>
          </p:cNvPr>
          <p:cNvSpPr txBox="1"/>
          <p:nvPr/>
        </p:nvSpPr>
        <p:spPr>
          <a:xfrm>
            <a:off x="682094" y="3807700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동영상이 멈추었습니다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. </a:t>
            </a:r>
            <a:r>
              <a:rPr kumimoji="0" lang="en-US" altLang="ko-KR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Gps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작동으로 교육이 중지 되었습니다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.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4E8C8070-561B-4586-8C5D-3A58EF29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143" y="4309537"/>
            <a:ext cx="8028892" cy="11098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A.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동영상 화면을 다시 한번 터치하시면 영상이 다시 재생 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잘못 눌려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일시정지된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경우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   차량 운행 중엔 시청이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불가능하오니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운행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종료후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다시 로그인 하시기 바랍니다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2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2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위 사안으로 해결되지 않는 경우 다음 페이지 참조 </a:t>
            </a:r>
            <a:endParaRPr lang="en-US" altLang="ko-KR" sz="12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1A732-4C86-4B35-A629-EC854E7D5A37}"/>
              </a:ext>
            </a:extLst>
          </p:cNvPr>
          <p:cNvSpPr txBox="1"/>
          <p:nvPr/>
        </p:nvSpPr>
        <p:spPr>
          <a:xfrm>
            <a:off x="681675" y="5548822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이수증은 어떻게 확인 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7094FBA-1D72-4E9C-8164-25581512D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724" y="6050660"/>
            <a:ext cx="8028892" cy="4638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A.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이수증은 로그인 후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이수증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확인을 클릭하시면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이수증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저장 및 출력이 가능합니다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0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 응대 방안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- (4) </a:t>
            </a:r>
            <a:r>
              <a:rPr lang="ko-KR" alt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자주묻는질문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운수종사자 중 많은 수가 고령자로서 온라인 이용 방법 안내 준비가 필요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아래 자주 묻는 질문 숙지 필요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E93FBA-D9E0-4A84-9BAF-FBB0584C2B85}"/>
              </a:ext>
            </a:extLst>
          </p:cNvPr>
          <p:cNvSpPr txBox="1"/>
          <p:nvPr/>
        </p:nvSpPr>
        <p:spPr>
          <a:xfrm>
            <a:off x="663608" y="1668452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주말에도 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밤에도 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한번에 다 들어야 하나요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FFEB0BE-41CA-4F7B-BC0E-7B8B95B80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657" y="2170289"/>
            <a:ext cx="8028892" cy="66794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온라인 교육은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교육기간중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24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 운영됩니다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각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기수별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주일이 제공되며 기간동안 누적하여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4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시간 시청하시면 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974CBE-E667-4E6C-AE2F-F725333576A2}"/>
              </a:ext>
            </a:extLst>
          </p:cNvPr>
          <p:cNvSpPr txBox="1"/>
          <p:nvPr/>
        </p:nvSpPr>
        <p:spPr>
          <a:xfrm>
            <a:off x="663608" y="2936647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교육수강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동영상이 멈추었습니다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. </a:t>
            </a:r>
            <a:r>
              <a:rPr kumimoji="0" lang="en-US" altLang="ko-KR" sz="1600" cap="all" dirty="0" err="1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Gps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작동으로 교육이 중지 되었습니다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.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4E8C8070-561B-4586-8C5D-3A58EF29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657" y="3438484"/>
            <a:ext cx="8028892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동영상 화면을 다시 한번 터치하시면 영상이 다시 재생 됩니다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.(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잘못 눌려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일시정지된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경우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2.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차량 운행 중엔 시청이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불가능하오니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운행 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종료후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다시 로그인 하시기 바랍니다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2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2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위 사안으로 해결되지 않는 경우 다음 페이지 참조 </a:t>
            </a:r>
            <a:endParaRPr lang="en-US" altLang="ko-KR" sz="12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3F926-94B1-45E1-85EC-5AC32462BC0B}"/>
              </a:ext>
            </a:extLst>
          </p:cNvPr>
          <p:cNvSpPr txBox="1"/>
          <p:nvPr/>
        </p:nvSpPr>
        <p:spPr>
          <a:xfrm>
            <a:off x="681295" y="4878720"/>
            <a:ext cx="8460941" cy="4638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19" tIns="44659" rIns="89319" bIns="44659" rtlCol="0" anchor="ctr"/>
          <a:lstStyle>
            <a:defPPr>
              <a:defRPr lang="ko-KR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indent="-106363" algn="ctr" defTabSz="1042973" eaLnBrk="0" hangingPunct="0">
              <a:defRPr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여객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 </a:t>
            </a:r>
            <a:r>
              <a:rPr kumimoji="0" lang="ko-KR" altLang="en-US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교육대상자 기준이 어떻게 되죠</a:t>
            </a:r>
            <a:r>
              <a:rPr kumimoji="0" lang="en-US" altLang="ko-KR" sz="1600" cap="all" dirty="0">
                <a:ln w="6350">
                  <a:noFill/>
                </a:ln>
                <a:solidFill>
                  <a:prstClr val="white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?</a:t>
            </a:r>
            <a:endParaRPr kumimoji="0" lang="ko-KR" altLang="en-US" sz="1600" cap="all" dirty="0">
              <a:ln w="6350">
                <a:noFill/>
              </a:ln>
              <a:solidFill>
                <a:prstClr val="white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84747633-F3C1-498E-8073-97FE0C9F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344" y="5380558"/>
            <a:ext cx="8028892" cy="14287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14400" tIns="14400" rIns="14400" bIns="1440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A.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전년도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10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월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31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일 기준으로 무사고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무벌점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그리고 도로교통법상 위반사항이 없으신 기간이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5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 미만이시면 매년  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   받아야 하고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 5</a:t>
            </a:r>
            <a:r>
              <a:rPr lang="ko-KR" altLang="en-US" sz="1400" cap="all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년이상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10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 미만이면 격년으로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받고 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10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 이상이면 면제입니다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.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위 격년 교육생의 경우 생년월일 끝자리 기준으로 교육진행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(EX. 60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년생은 교육대상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 61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년생은 교육면제</a:t>
            </a: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r>
              <a:rPr lang="en-US" altLang="ko-KR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※ </a:t>
            </a:r>
            <a:r>
              <a:rPr lang="ko-KR" altLang="en-US" sz="1400" cap="all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위반내역을 기준으로 교육대상자 선정이 이루어지므로 현재 벌점 여부와는 상관없음</a:t>
            </a: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  <a:p>
            <a:pPr marL="0" lvl="1" defTabSz="1042639" eaLnBrk="0" fontAlgn="ctr" latinLnBrk="0" hangingPunct="0">
              <a:spcBef>
                <a:spcPts val="1200"/>
              </a:spcBef>
              <a:spcAft>
                <a:spcPts val="0"/>
              </a:spcAft>
              <a:buClr>
                <a:srgbClr val="3271AA"/>
              </a:buClr>
              <a:buSzPct val="80000"/>
              <a:tabLst>
                <a:tab pos="944352" algn="l"/>
              </a:tabLst>
            </a:pPr>
            <a:endParaRPr lang="en-US" altLang="ko-KR" sz="1400" cap="all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</p:spTree>
    <p:extLst>
      <p:ext uri="{BB962C8B-B14F-4D97-AF65-F5344CB8AC3E}">
        <p14:creationId xmlns:p14="http://schemas.microsoft.com/office/powerpoint/2010/main" val="1921282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민원 응대 방안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- </a:t>
            </a:r>
            <a:r>
              <a:rPr lang="ko-KR" altLang="en-US" sz="2800" b="1" dirty="0">
                <a:solidFill>
                  <a:srgbClr val="FFC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 발생하는 오작동</a:t>
            </a:r>
            <a:endParaRPr lang="ko-KR" altLang="en-US" sz="4800" b="1" dirty="0">
              <a:solidFill>
                <a:srgbClr val="FFC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주로 </a:t>
            </a:r>
            <a:r>
              <a:rPr kumimoji="0" lang="ko-KR" altLang="en-US" sz="2000" kern="0" dirty="0" err="1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구형폰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안드로이드 </a:t>
            </a: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5.0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이하</a:t>
            </a: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윈도우 </a:t>
            </a: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10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미만</a:t>
            </a: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 GPS 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센서 </a:t>
            </a:r>
            <a:r>
              <a:rPr kumimoji="0" lang="ko-KR" altLang="en-US" sz="2000" kern="0" dirty="0" err="1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고장폰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등의 원인이나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기기 활용 능력 부족에 따른 상황 발생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48E5A52-6CE1-41D0-8455-64351AB7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073" y="4581128"/>
            <a:ext cx="276389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자주 발생하는 오작동 및 해결방법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C291A3E-8C43-4181-BD11-469D31910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669530"/>
              </p:ext>
            </p:extLst>
          </p:nvPr>
        </p:nvGraphicFramePr>
        <p:xfrm>
          <a:off x="344488" y="4939705"/>
          <a:ext cx="9180512" cy="1470312"/>
        </p:xfrm>
        <a:graphic>
          <a:graphicData uri="http://schemas.openxmlformats.org/drawingml/2006/table">
            <a:tbl>
              <a:tblPr/>
              <a:tblGrid>
                <a:gridCol w="9180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862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주요 내용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844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동영상이 </a:t>
                      </a: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안나와요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, 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재생버튼을 누르거나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,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로딩을 기다리면 재생 됨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해결되지 않는 경우 도움말 조치사항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1~2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번 이용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동영상이 반복 </a:t>
                      </a: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되요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도움말 조치사항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번 활용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GPS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가 오작동으로 영상이 나오지않아요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도움말 조치사항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번 활용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해결되지 않는 경우 다른 기기 이용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OX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퀴즈에서 넘어가지지 않아요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도움말 조치사항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2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번 활용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이수증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저장이 되지 않아요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캡쳐하거나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사진으로 찍어 보관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&gt;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연말까지 웹사이트에서 확인 가능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905246AE-356D-4DC2-90F3-2A28E09D7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575" y="1592796"/>
            <a:ext cx="350288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지난 한달 간 당사에서 원격으로 확인한 사례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D1CE91CA-C39A-4A18-A772-6E3482972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262904"/>
              </p:ext>
            </p:extLst>
          </p:nvPr>
        </p:nvGraphicFramePr>
        <p:xfrm>
          <a:off x="344488" y="1951373"/>
          <a:ext cx="9180512" cy="2411848"/>
        </p:xfrm>
        <a:graphic>
          <a:graphicData uri="http://schemas.openxmlformats.org/drawingml/2006/table">
            <a:tbl>
              <a:tblPr/>
              <a:tblGrid>
                <a:gridCol w="2324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862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문제 원인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주요 내용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조작 미숙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동영상 시작버튼을 </a:t>
                      </a: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안누름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동영상이 로딩 중에 있음에도 전화함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와이파이 감도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1~2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에서 교육 진행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교육중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주식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-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게임 앱으로 빠져나감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실제 교육을 하지 않았음에도 오류라고 주장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63707"/>
                  </a:ext>
                </a:extLst>
              </a:tr>
              <a:tr h="587608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구형폰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기기고장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스마트폰 </a:t>
                      </a:r>
                      <a:r>
                        <a:rPr kumimoji="1" lang="ko-KR" altLang="en-US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구매후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한번도 안드로이드 업데이트를 하지 않음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GPS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센서 고장으로 제자리에서도 오작동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데이터 송수신 장치 고장으로 동영상 재생이 원활치 않음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광고차단 앱 등 불필요한 앱이 동영상 재생에 간섭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8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876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[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참고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]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수강 중 장애 발생시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120192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GPS</a:t>
            </a: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나 통신 오작동으로 영상이 멈춘 경우 인터넷 데이터를 삭제한 후 재실행 하면 해결 가능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3DE00-0E7B-46C1-9CFB-FD6948A5BFF5}"/>
              </a:ext>
            </a:extLst>
          </p:cNvPr>
          <p:cNvSpPr txBox="1"/>
          <p:nvPr/>
        </p:nvSpPr>
        <p:spPr>
          <a:xfrm>
            <a:off x="359515" y="2399611"/>
            <a:ext cx="2016224" cy="3003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도움말 기능 이용</a:t>
            </a:r>
            <a:endParaRPr kumimoji="0" lang="en-US" altLang="ko-KR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84F970C-F9EA-4107-82D6-60B7B979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3" y="2865346"/>
            <a:ext cx="2019134" cy="35817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FD9E522-3983-4E30-A726-C1B20F5C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25" y="2865346"/>
            <a:ext cx="2021356" cy="35690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9147AE-9A83-4804-A421-43368DA2048B}"/>
              </a:ext>
            </a:extLst>
          </p:cNvPr>
          <p:cNvSpPr txBox="1"/>
          <p:nvPr/>
        </p:nvSpPr>
        <p:spPr>
          <a:xfrm>
            <a:off x="2808488" y="2399611"/>
            <a:ext cx="2016224" cy="3003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도움말 기능 이용</a:t>
            </a:r>
            <a:endParaRPr kumimoji="0" lang="en-US" altLang="ko-KR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31C99C0-89D7-4884-B5A7-D70BFF3C0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157" y="2867732"/>
            <a:ext cx="1997293" cy="358764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BC9D885-CFAB-4995-94C6-5ED4A5E18FCC}"/>
              </a:ext>
            </a:extLst>
          </p:cNvPr>
          <p:cNvSpPr txBox="1"/>
          <p:nvPr/>
        </p:nvSpPr>
        <p:spPr>
          <a:xfrm>
            <a:off x="5246226" y="2399611"/>
            <a:ext cx="2016224" cy="3003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도움말 기능 이용</a:t>
            </a:r>
            <a:endParaRPr kumimoji="0" lang="en-US" altLang="ko-KR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72332BB-9663-42D8-BBBB-FB657CF30EA0}"/>
              </a:ext>
            </a:extLst>
          </p:cNvPr>
          <p:cNvSpPr/>
          <p:nvPr/>
        </p:nvSpPr>
        <p:spPr>
          <a:xfrm>
            <a:off x="312306" y="6240826"/>
            <a:ext cx="2126639" cy="24033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18C88D2-376F-4E8D-82AF-250600545764}"/>
              </a:ext>
            </a:extLst>
          </p:cNvPr>
          <p:cNvSpPr/>
          <p:nvPr/>
        </p:nvSpPr>
        <p:spPr>
          <a:xfrm>
            <a:off x="2952504" y="3940386"/>
            <a:ext cx="1773075" cy="36004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4B65CBEC-0027-4A7B-8DCD-15EB0310EA14}"/>
              </a:ext>
            </a:extLst>
          </p:cNvPr>
          <p:cNvSpPr/>
          <p:nvPr/>
        </p:nvSpPr>
        <p:spPr>
          <a:xfrm>
            <a:off x="5320009" y="4228417"/>
            <a:ext cx="1887587" cy="23970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cxnSp>
        <p:nvCxnSpPr>
          <p:cNvPr id="27" name="연결선: 꺾임 26">
            <a:extLst>
              <a:ext uri="{FF2B5EF4-FFF2-40B4-BE49-F238E27FC236}">
                <a16:creationId xmlns:a16="http://schemas.microsoft.com/office/drawing/2014/main" id="{24D92A49-1184-479E-AD2F-3529D4F1709F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2438945" y="4120406"/>
            <a:ext cx="513559" cy="2240585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연결선: 꺾임 45">
            <a:extLst>
              <a:ext uri="{FF2B5EF4-FFF2-40B4-BE49-F238E27FC236}">
                <a16:creationId xmlns:a16="http://schemas.microsoft.com/office/drawing/2014/main" id="{D1BA0D2E-6CAD-466F-895C-40E9E37C101B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725579" y="4120406"/>
            <a:ext cx="574169" cy="288031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40CF3611-6A26-4734-8ACB-94810DAD2450}"/>
              </a:ext>
            </a:extLst>
          </p:cNvPr>
          <p:cNvSpPr/>
          <p:nvPr/>
        </p:nvSpPr>
        <p:spPr>
          <a:xfrm>
            <a:off x="5320009" y="4942391"/>
            <a:ext cx="1887587" cy="34137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41E4B824-0C38-4057-A05C-5A7E3A77B40F}"/>
              </a:ext>
            </a:extLst>
          </p:cNvPr>
          <p:cNvCxnSpPr>
            <a:cxnSpLocks/>
            <a:stCxn id="25" idx="3"/>
            <a:endCxn id="49" idx="1"/>
          </p:cNvCxnSpPr>
          <p:nvPr/>
        </p:nvCxnSpPr>
        <p:spPr>
          <a:xfrm>
            <a:off x="4725579" y="4120406"/>
            <a:ext cx="594430" cy="992671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2F3EE98-D147-4075-853A-95B863FD142C}"/>
              </a:ext>
            </a:extLst>
          </p:cNvPr>
          <p:cNvSpPr txBox="1"/>
          <p:nvPr/>
        </p:nvSpPr>
        <p:spPr>
          <a:xfrm>
            <a:off x="7534754" y="2399611"/>
            <a:ext cx="1908212" cy="3003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크롬으로 접속</a:t>
            </a:r>
            <a:endParaRPr kumimoji="0" lang="en-US" altLang="ko-KR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20188E-CE2E-4E17-A6BF-8EC54D6AA347}"/>
              </a:ext>
            </a:extLst>
          </p:cNvPr>
          <p:cNvSpPr txBox="1"/>
          <p:nvPr/>
        </p:nvSpPr>
        <p:spPr>
          <a:xfrm>
            <a:off x="7467055" y="3371999"/>
            <a:ext cx="2319256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◎ 조치사항 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 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크롬으로 접속한 경우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로그아웃후  상단 자물쇠 클릭</a:t>
            </a: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사이트 설정 클릭</a:t>
            </a: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indent="-228600" defTabSz="1022045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ko-KR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삭제 및 재설정 클릭</a:t>
            </a: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1022045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0FB14DEF-DCF3-4E1A-8CE2-4133AB354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755" y="2793980"/>
            <a:ext cx="1908212" cy="5615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60D7719-24C3-47C3-8454-A53BAAA7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179" y="3776584"/>
            <a:ext cx="1866788" cy="8373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860D99AE-49C6-4499-B108-8912F2249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739" y="4893212"/>
            <a:ext cx="1851668" cy="11195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</p:pic>
      <p:sp>
        <p:nvSpPr>
          <p:cNvPr id="60" name="이등변 삼각형 59">
            <a:extLst>
              <a:ext uri="{FF2B5EF4-FFF2-40B4-BE49-F238E27FC236}">
                <a16:creationId xmlns:a16="http://schemas.microsoft.com/office/drawing/2014/main" id="{26CB6B80-47B3-46A8-8F39-DB79472EF695}"/>
              </a:ext>
            </a:extLst>
          </p:cNvPr>
          <p:cNvSpPr/>
          <p:nvPr/>
        </p:nvSpPr>
        <p:spPr>
          <a:xfrm rot="10800000">
            <a:off x="7771300" y="2884941"/>
            <a:ext cx="216495" cy="7200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711C67D4-01E3-40A1-8AD5-D000DE158E01}"/>
              </a:ext>
            </a:extLst>
          </p:cNvPr>
          <p:cNvSpPr/>
          <p:nvPr/>
        </p:nvSpPr>
        <p:spPr>
          <a:xfrm>
            <a:off x="8951641" y="4451430"/>
            <a:ext cx="409575" cy="1625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9BBF425D-0D13-42A0-8021-380F5C0561D4}"/>
              </a:ext>
            </a:extLst>
          </p:cNvPr>
          <p:cNvSpPr/>
          <p:nvPr/>
        </p:nvSpPr>
        <p:spPr>
          <a:xfrm>
            <a:off x="7628772" y="5700518"/>
            <a:ext cx="694461" cy="25699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A59713A6-867D-4A6E-AD02-ABD896D8893D}"/>
              </a:ext>
            </a:extLst>
          </p:cNvPr>
          <p:cNvSpPr/>
          <p:nvPr/>
        </p:nvSpPr>
        <p:spPr>
          <a:xfrm>
            <a:off x="7765082" y="3011532"/>
            <a:ext cx="222714" cy="1625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42F768-82E6-4CF9-8B45-88613292DE2F}"/>
              </a:ext>
            </a:extLst>
          </p:cNvPr>
          <p:cNvSpPr/>
          <p:nvPr/>
        </p:nvSpPr>
        <p:spPr>
          <a:xfrm>
            <a:off x="582117" y="3219747"/>
            <a:ext cx="1636605" cy="470396"/>
          </a:xfrm>
          <a:prstGeom prst="rect">
            <a:avLst/>
          </a:prstGeom>
          <a:solidFill>
            <a:srgbClr val="1238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4C9484D-41ED-46BF-9BC5-B97294226F1D}"/>
              </a:ext>
            </a:extLst>
          </p:cNvPr>
          <p:cNvSpPr/>
          <p:nvPr/>
        </p:nvSpPr>
        <p:spPr>
          <a:xfrm>
            <a:off x="2965419" y="3219747"/>
            <a:ext cx="1636605" cy="470396"/>
          </a:xfrm>
          <a:prstGeom prst="rect">
            <a:avLst/>
          </a:prstGeom>
          <a:solidFill>
            <a:srgbClr val="0A19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1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9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</p:spTree>
    <p:extLst>
      <p:ext uri="{BB962C8B-B14F-4D97-AF65-F5344CB8AC3E}">
        <p14:creationId xmlns:p14="http://schemas.microsoft.com/office/powerpoint/2010/main" val="319753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3EDCF38-D0B8-4339-B95F-6F35FED40640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[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참고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]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지원 가능 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OS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및 디바이스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5C3B64AB-BE7C-4D4D-B343-4FA77A78F43B}"/>
              </a:ext>
            </a:extLst>
          </p:cNvPr>
          <p:cNvSpPr/>
          <p:nvPr/>
        </p:nvSpPr>
        <p:spPr>
          <a:xfrm>
            <a:off x="174210" y="677900"/>
            <a:ext cx="9541060" cy="1075990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원활한 교육진행을 위한 최소 버전과 기종에 대한 정보</a:t>
            </a:r>
            <a:endParaRPr kumimoji="0" lang="en-US" altLang="ko-KR" sz="20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97200" marR="0" lvl="1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tabLst/>
              <a:defRPr/>
            </a:pP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       ※ 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제조사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삼성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애플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), 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개발사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(MS, 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구글 등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으로부터 지원 및 업데이트가 종료되었으며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모두 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4~5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년 전 모델에 관한 사항임</a:t>
            </a:r>
            <a:endParaRPr kumimoji="0" lang="en-US" altLang="ko-KR" sz="14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97200" marR="0" lvl="1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tabLst/>
              <a:defRPr/>
            </a:pP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       ※ 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기종보다는 핸드폰의 </a:t>
            </a:r>
            <a:r>
              <a:rPr kumimoji="0" lang="en-US" altLang="ko-KR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OS</a:t>
            </a:r>
            <a:r>
              <a:rPr kumimoji="0" lang="ko-KR" altLang="en-US" sz="14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업데이트 여부가 가장 중요함  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56A9CD6-9AAE-4131-A032-DCDFFC6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852" y="1753890"/>
            <a:ext cx="1199367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지원가능 </a:t>
            </a:r>
            <a:r>
              <a:rPr kumimoji="0" lang="en-US" altLang="ko-KR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OS</a:t>
            </a:r>
            <a:endParaRPr kumimoji="0" lang="ko-KR" altLang="en-US" sz="1600" b="1" u="sng" dirty="0">
              <a:solidFill>
                <a:srgbClr val="000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C1FBEBC9-4897-40B1-85DD-19762F4F11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73166" y="3501008"/>
            <a:ext cx="1290738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지원 불가 모델</a:t>
            </a:r>
            <a:r>
              <a:rPr kumimoji="0" lang="en-US" altLang="ko-KR" sz="1600" b="1" u="sng" dirty="0">
                <a:solidFill>
                  <a:srgbClr val="0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	</a:t>
            </a: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B321EC15-8739-475A-8617-FC3DBB84B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100439"/>
              </p:ext>
            </p:extLst>
          </p:nvPr>
        </p:nvGraphicFramePr>
        <p:xfrm>
          <a:off x="344488" y="2112467"/>
          <a:ext cx="9180512" cy="1362284"/>
        </p:xfrm>
        <a:graphic>
          <a:graphicData uri="http://schemas.openxmlformats.org/drawingml/2006/table">
            <a:tbl>
              <a:tblPr/>
              <a:tblGrid>
                <a:gridCol w="2324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862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구분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세부 내용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32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모바일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안드로이드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5.0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이상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IOS 11.0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이상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PC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윈도우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10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이상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MAC 10.12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이상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63707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933C82EA-69B7-4352-9574-7DFE83BF8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243256"/>
              </p:ext>
            </p:extLst>
          </p:nvPr>
        </p:nvGraphicFramePr>
        <p:xfrm>
          <a:off x="344488" y="3883261"/>
          <a:ext cx="9180513" cy="2641363"/>
        </p:xfrm>
        <a:graphic>
          <a:graphicData uri="http://schemas.openxmlformats.org/drawingml/2006/table">
            <a:tbl>
              <a:tblPr/>
              <a:tblGrid>
                <a:gridCol w="1162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230">
                  <a:extLst>
                    <a:ext uri="{9D8B030D-6E8A-4147-A177-3AD203B41FA5}">
                      <a16:colId xmlns:a16="http://schemas.microsoft.com/office/drawing/2014/main" val="2192784950"/>
                    </a:ext>
                  </a:extLst>
                </a:gridCol>
                <a:gridCol w="6856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220"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OS</a:t>
                      </a: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분류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0287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지원 불가 모델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36010" marB="3601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08">
                <a:tc rowSpan="2"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안드로이드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갤럭시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갤럭시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NOTE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461915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923831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385746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1847662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309577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771493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233408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695324" algn="l" defTabSz="923831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갤럭시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S5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이하 모델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갤럭시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NOTE4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이하 모델</a:t>
                      </a:r>
                      <a:endParaRPr kumimoji="1" lang="en-US" altLang="ko-KR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※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상위 모델이더라도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OS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업데이트 유무에 따라 변동 발생 가능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갤럭시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TAB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지원 가능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OS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에 따름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21531"/>
                  </a:ext>
                </a:extLst>
              </a:tr>
              <a:tr h="3141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IOS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아이폰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아이폰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5,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아이폰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5S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이하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63707"/>
                  </a:ext>
                </a:extLst>
              </a:tr>
              <a:tr h="3141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아이패드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1~4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세대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37210"/>
                  </a:ext>
                </a:extLst>
              </a:tr>
              <a:tr h="576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인터넷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브라우저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</a:rPr>
                        <a:t>익스플로러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휴먼모음T" panose="02030504000101010101" pitchFamily="18" charset="-127"/>
                      </a:endParaRP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익스플로러 </a:t>
                      </a:r>
                      <a:r>
                        <a:rPr kumimoji="1" lang="en-US" altLang="ko-KR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11 </a:t>
                      </a:r>
                      <a:r>
                        <a:rPr kumimoji="1" lang="ko-KR" alt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모음T" panose="02030504000101010101" pitchFamily="18" charset="-127"/>
                          <a:cs typeface="+mn-cs"/>
                        </a:rPr>
                        <a:t>미만 버전 지원 불가</a:t>
                      </a:r>
                    </a:p>
                  </a:txBody>
                  <a:tcPr marL="74380" marR="74380" marT="28808" marB="28808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32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612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61645A-2FE3-4A0A-91FF-A90B934C5BDB}"/>
              </a:ext>
            </a:extLst>
          </p:cNvPr>
          <p:cNvSpPr txBox="1"/>
          <p:nvPr/>
        </p:nvSpPr>
        <p:spPr>
          <a:xfrm>
            <a:off x="1493679" y="3329662"/>
            <a:ext cx="6918643" cy="857321"/>
          </a:xfrm>
          <a:prstGeom prst="rect">
            <a:avLst/>
          </a:prstGeom>
          <a:noFill/>
          <a:ln>
            <a:noFill/>
          </a:ln>
        </p:spPr>
        <p:txBody>
          <a:bodyPr wrap="square" lIns="14400" tIns="14400" rIns="14400" bIns="14400" rtlCol="0">
            <a:spAutoFit/>
          </a:bodyPr>
          <a:lstStyle/>
          <a:p>
            <a:pPr marL="114300" indent="-114300" algn="ctr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3F3F3F"/>
              </a:buClr>
              <a:buSzPct val="90000"/>
              <a:buFont typeface="Wingdings" pitchFamily="2" charset="2"/>
              <a:buNone/>
            </a:pPr>
            <a:r>
              <a:rPr lang="ko-KR" altLang="en-US" sz="4000" spc="25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감사합니다</a:t>
            </a:r>
          </a:p>
        </p:txBody>
      </p:sp>
      <p:pic>
        <p:nvPicPr>
          <p:cNvPr id="6" name="Picture 2" descr="C:\Users\Hyojun\Desktop\효준\한국공교육원 SMART\99.참고자료(내부)\한국공교육원_logo.jpg">
            <a:extLst>
              <a:ext uri="{FF2B5EF4-FFF2-40B4-BE49-F238E27FC236}">
                <a16:creationId xmlns:a16="http://schemas.microsoft.com/office/drawing/2014/main" id="{2D4520C6-9478-4343-B102-968B0512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02" y="2194600"/>
            <a:ext cx="2890597" cy="56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9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사이트 접속</a:t>
            </a:r>
          </a:p>
        </p:txBody>
      </p:sp>
    </p:spTree>
    <p:extLst>
      <p:ext uri="{BB962C8B-B14F-4D97-AF65-F5344CB8AC3E}">
        <p14:creationId xmlns:p14="http://schemas.microsoft.com/office/powerpoint/2010/main" val="46342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CF42920-7B41-4E19-8AE4-7E7352538E75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웹사이트 접속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0" name="모서리가 둥근 직사각형 2">
            <a:extLst>
              <a:ext uri="{FF2B5EF4-FFF2-40B4-BE49-F238E27FC236}">
                <a16:creationId xmlns:a16="http://schemas.microsoft.com/office/drawing/2014/main" id="{AD7FB992-FC6F-4C75-B671-86717E4A491F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lvl="1" indent="-360000" eaLnBrk="0" fontAlgn="auto" latinLnBrk="0" hangingPunct="0"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서울특별시교통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연수원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홈페이지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에서 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‘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온라인 교육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’ 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선택</a:t>
            </a:r>
            <a:endParaRPr kumimoji="0" lang="en-US" altLang="ko-KR" sz="2200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54BA3E-E621-4979-8288-7248989D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96" y="2259030"/>
            <a:ext cx="2673976" cy="42454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D41C0A-41E5-4688-B505-5989EE36462C}"/>
              </a:ext>
            </a:extLst>
          </p:cNvPr>
          <p:cNvSpPr txBox="1"/>
          <p:nvPr/>
        </p:nvSpPr>
        <p:spPr>
          <a:xfrm>
            <a:off x="3116796" y="1763428"/>
            <a:ext cx="2668461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연수원 홈페이지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E40A686-AE12-4770-B3B6-71482375B2DB}"/>
              </a:ext>
            </a:extLst>
          </p:cNvPr>
          <p:cNvSpPr/>
          <p:nvPr/>
        </p:nvSpPr>
        <p:spPr>
          <a:xfrm>
            <a:off x="3135084" y="4280916"/>
            <a:ext cx="2584085" cy="5699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3098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DD55704-9E8C-4F7B-832C-DBB9E21BDE8C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2.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온라인 교육장 입장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CE90378A-DF8C-481D-A83A-8470A43A0485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‘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서울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’ 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선택 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&gt; ‘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업종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’ 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선택 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&gt; ‘ 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보수과정</a:t>
            </a:r>
            <a:r>
              <a:rPr kumimoji="0" lang="en-US" altLang="ko-KR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 ’</a:t>
            </a:r>
            <a:r>
              <a:rPr kumimoji="0" lang="ko-KR" altLang="en-US" sz="2200" kern="0" dirty="0">
                <a:latin typeface="Arial" panose="020B0604020202020204" pitchFamily="34" charset="0"/>
                <a:ea typeface="휴먼모음T" panose="02030504000101010101" pitchFamily="18" charset="-127"/>
              </a:rPr>
              <a:t> 선택 </a:t>
            </a:r>
            <a:endParaRPr kumimoji="0" lang="en-US" altLang="ko-KR" sz="2200" kern="0" dirty="0"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91CBA28-B0ED-4146-B671-0344086AB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5" y="1736726"/>
            <a:ext cx="2483196" cy="47879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2349910-7793-4508-9E58-C2D9D9398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0" y="1772817"/>
            <a:ext cx="2483196" cy="47879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922263E-AB4D-44B2-BFF3-9518E19F8FFA}"/>
              </a:ext>
            </a:extLst>
          </p:cNvPr>
          <p:cNvSpPr/>
          <p:nvPr/>
        </p:nvSpPr>
        <p:spPr>
          <a:xfrm>
            <a:off x="3877474" y="3032956"/>
            <a:ext cx="2160240" cy="2448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0" lang="ko-KR" altLang="en-US" sz="1600" kern="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업종선택</a:t>
            </a:r>
            <a:endParaRPr kumimoji="0" lang="en-US" altLang="ko-KR" sz="1600" kern="0" dirty="0">
              <a:solidFill>
                <a:schemeClr val="tx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algn="ctr"/>
            <a:endParaRPr lang="ko-KR" altLang="en-US" sz="1050" dirty="0">
              <a:solidFill>
                <a:schemeClr val="bg1"/>
              </a:solidFill>
              <a:latin typeface="Abadi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04F466B-CF3B-462F-B377-53BCD9DBC66B}"/>
              </a:ext>
            </a:extLst>
          </p:cNvPr>
          <p:cNvSpPr/>
          <p:nvPr/>
        </p:nvSpPr>
        <p:spPr>
          <a:xfrm>
            <a:off x="3934249" y="3365148"/>
            <a:ext cx="1998257" cy="3262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개인택시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D52755C-BD37-4C00-812D-CF21BC02A995}"/>
              </a:ext>
            </a:extLst>
          </p:cNvPr>
          <p:cNvSpPr/>
          <p:nvPr/>
        </p:nvSpPr>
        <p:spPr>
          <a:xfrm>
            <a:off x="3946525" y="4506923"/>
            <a:ext cx="1998257" cy="3262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682F6B-A3C1-42FF-AB77-0E22A355E720}"/>
              </a:ext>
            </a:extLst>
          </p:cNvPr>
          <p:cNvSpPr/>
          <p:nvPr/>
        </p:nvSpPr>
        <p:spPr>
          <a:xfrm>
            <a:off x="3955832" y="5127600"/>
            <a:ext cx="1982600" cy="18221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버스는 본사이트에서 보수교육제공이 되지 않습니다</a:t>
            </a:r>
            <a:r>
              <a:rPr lang="en-US" altLang="ko-KR" sz="7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.</a:t>
            </a:r>
          </a:p>
          <a:p>
            <a:pPr algn="ctr"/>
            <a:r>
              <a:rPr lang="en-US" altLang="ko-KR" sz="7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 </a:t>
            </a:r>
            <a:r>
              <a:rPr lang="ko-KR" altLang="en-US" sz="7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조합에 문의하시기 바랍니다</a:t>
            </a:r>
            <a:r>
              <a:rPr lang="en-US" altLang="ko-KR" sz="7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.</a:t>
            </a:r>
            <a:endParaRPr lang="ko-KR" altLang="en-US" sz="700" dirty="0">
              <a:solidFill>
                <a:schemeClr val="tx1"/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pic>
        <p:nvPicPr>
          <p:cNvPr id="18" name="그림 17" descr="표지판이(가) 표시된 사진&#10;&#10;자동 생성된 설명">
            <a:extLst>
              <a:ext uri="{FF2B5EF4-FFF2-40B4-BE49-F238E27FC236}">
                <a16:creationId xmlns:a16="http://schemas.microsoft.com/office/drawing/2014/main" id="{73C786DC-E64D-4811-984E-6C00F1A3C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54" y="1772816"/>
            <a:ext cx="2483196" cy="4751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231FB-F692-429D-8D09-1C59C9FCE770}"/>
              </a:ext>
            </a:extLst>
          </p:cNvPr>
          <p:cNvSpPr txBox="1"/>
          <p:nvPr/>
        </p:nvSpPr>
        <p:spPr>
          <a:xfrm>
            <a:off x="381572" y="1747838"/>
            <a:ext cx="2483196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지역선택</a:t>
            </a:r>
            <a:endParaRPr kumimoji="0" lang="ko-KR" altLang="en-US" sz="2000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23FD1D-0922-4D48-88F0-BCBDF2A897F3}"/>
              </a:ext>
            </a:extLst>
          </p:cNvPr>
          <p:cNvSpPr txBox="1"/>
          <p:nvPr/>
        </p:nvSpPr>
        <p:spPr>
          <a:xfrm>
            <a:off x="3693940" y="1747838"/>
            <a:ext cx="2483196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성명</a:t>
            </a:r>
            <a:r>
              <a:rPr kumimoji="0"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 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주민번호 입력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4622A-B6FF-4D34-9984-E21022D30502}"/>
              </a:ext>
            </a:extLst>
          </p:cNvPr>
          <p:cNvSpPr txBox="1"/>
          <p:nvPr/>
        </p:nvSpPr>
        <p:spPr>
          <a:xfrm>
            <a:off x="7035154" y="1747838"/>
            <a:ext cx="2483196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성명</a:t>
            </a:r>
            <a:r>
              <a:rPr kumimoji="0" lang="en-US" altLang="ko-KR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, </a:t>
            </a: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주민번호 입력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3FD8093-5C8A-4602-84B7-0D525FD12A54}"/>
              </a:ext>
            </a:extLst>
          </p:cNvPr>
          <p:cNvSpPr/>
          <p:nvPr/>
        </p:nvSpPr>
        <p:spPr>
          <a:xfrm>
            <a:off x="7302518" y="2570635"/>
            <a:ext cx="1998257" cy="470396"/>
          </a:xfrm>
          <a:prstGeom prst="rect">
            <a:avLst/>
          </a:prstGeom>
          <a:solidFill>
            <a:srgbClr val="1238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1F8774D-5BCA-4301-B7BF-D38173763304}"/>
              </a:ext>
            </a:extLst>
          </p:cNvPr>
          <p:cNvSpPr/>
          <p:nvPr/>
        </p:nvSpPr>
        <p:spPr>
          <a:xfrm>
            <a:off x="1890321" y="3140968"/>
            <a:ext cx="540060" cy="54134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1ECA4B7-A804-4D84-BC4E-6E87D99C6C2B}"/>
              </a:ext>
            </a:extLst>
          </p:cNvPr>
          <p:cNvSpPr/>
          <p:nvPr/>
        </p:nvSpPr>
        <p:spPr>
          <a:xfrm>
            <a:off x="3903601" y="4485908"/>
            <a:ext cx="2113774" cy="41925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D01C2BC-E310-4372-B956-AA9B97256ACE}"/>
              </a:ext>
            </a:extLst>
          </p:cNvPr>
          <p:cNvSpPr/>
          <p:nvPr/>
        </p:nvSpPr>
        <p:spPr>
          <a:xfrm>
            <a:off x="7186416" y="4635719"/>
            <a:ext cx="1088828" cy="76712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4EC9443-FAA2-466E-8D35-ADB3B3E81580}"/>
              </a:ext>
            </a:extLst>
          </p:cNvPr>
          <p:cNvSpPr/>
          <p:nvPr/>
        </p:nvSpPr>
        <p:spPr>
          <a:xfrm>
            <a:off x="3938797" y="3750839"/>
            <a:ext cx="1998257" cy="3262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법인택시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60B1618-C4CB-4B0E-AD9E-6E50EC326717}"/>
              </a:ext>
            </a:extLst>
          </p:cNvPr>
          <p:cNvSpPr/>
          <p:nvPr/>
        </p:nvSpPr>
        <p:spPr>
          <a:xfrm>
            <a:off x="3946525" y="4113076"/>
            <a:ext cx="1998257" cy="3262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화물</a:t>
            </a:r>
          </a:p>
        </p:txBody>
      </p:sp>
    </p:spTree>
    <p:extLst>
      <p:ext uri="{BB962C8B-B14F-4D97-AF65-F5344CB8AC3E}">
        <p14:creationId xmlns:p14="http://schemas.microsoft.com/office/powerpoint/2010/main" val="111727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2. 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회원가입</a:t>
            </a:r>
          </a:p>
        </p:txBody>
      </p:sp>
    </p:spTree>
    <p:extLst>
      <p:ext uri="{BB962C8B-B14F-4D97-AF65-F5344CB8AC3E}">
        <p14:creationId xmlns:p14="http://schemas.microsoft.com/office/powerpoint/2010/main" val="144577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DD55704-9E8C-4F7B-832C-DBB9E21BDE8C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회원가입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CE90378A-DF8C-481D-A83A-8470A43A0485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온라인 교육장 접속 후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성명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,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주민번호</a:t>
            </a:r>
            <a:r>
              <a:rPr kumimoji="0" lang="en-US" altLang="ko-KR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입력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</a:t>
            </a:r>
            <a:r>
              <a:rPr kumimoji="0" lang="en-US" altLang="ko-KR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  <a:sym typeface="Wingdings" panose="05000000000000000000" pitchFamily="2" charset="2"/>
              </a:rPr>
              <a:t>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휴대폰 문자인증</a:t>
            </a:r>
            <a:r>
              <a:rPr kumimoji="0" lang="ko-KR" altLang="en-US" sz="22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 실시</a:t>
            </a:r>
            <a:endParaRPr kumimoji="0" lang="en-US" altLang="ko-KR" sz="2200" kern="0" dirty="0">
              <a:solidFill>
                <a:srgbClr val="3F3F3F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A764EAF-CAE3-4206-9F4F-8CCE99951B25}"/>
              </a:ext>
            </a:extLst>
          </p:cNvPr>
          <p:cNvGrpSpPr/>
          <p:nvPr/>
        </p:nvGrpSpPr>
        <p:grpSpPr>
          <a:xfrm>
            <a:off x="3711941" y="1747838"/>
            <a:ext cx="5788147" cy="4777042"/>
            <a:chOff x="3711941" y="1747838"/>
            <a:chExt cx="5788147" cy="47770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7F1BDB-0C6D-4A80-890D-61079D1EF22E}"/>
                </a:ext>
              </a:extLst>
            </p:cNvPr>
            <p:cNvSpPr txBox="1"/>
            <p:nvPr/>
          </p:nvSpPr>
          <p:spPr>
            <a:xfrm>
              <a:off x="3711941" y="1747838"/>
              <a:ext cx="5788147" cy="54134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319" tIns="44659" rIns="89319" bIns="44659" rtlCol="0" anchor="ctr">
              <a:scene3d>
                <a:camera prst="orthographicFront"/>
                <a:lightRig rig="threePt" dir="t"/>
              </a:scene3d>
              <a:sp3d>
                <a:bevelT w="1270"/>
                <a:bevelB w="0" h="0"/>
              </a:sp3d>
            </a:bodyPr>
            <a:lstStyle>
              <a:defPPr>
                <a:defRPr lang="ko-KR"/>
              </a:defPPr>
              <a:lvl1pPr algn="ctr" defTabSz="1042973">
                <a:defRPr sz="1600">
                  <a:ln w="6350">
                    <a:solidFill>
                      <a:srgbClr val="5AB5F1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YDIYGo540" pitchFamily="18" charset="-127"/>
                  <a:ea typeface="YDIYGo540" pitchFamily="18" charset="-127"/>
                </a:defRPr>
              </a:lvl1pPr>
              <a:lvl2pPr marL="0" lvl="1" algn="ctr" defTabSz="1042973">
                <a:defRPr sz="1600">
                  <a:ln w="6350">
                    <a:noFill/>
                  </a:ln>
                  <a:solidFill>
                    <a:prstClr val="white"/>
                  </a:solidFill>
                  <a:latin typeface="Yoon 윤고딕 540_TT" panose="02090603020101020101" pitchFamily="18" charset="-127"/>
                  <a:ea typeface="Yoon 윤고딕 540_TT" panose="02090603020101020101" pitchFamily="18" charset="-127"/>
                </a:defRPr>
              </a:lvl2pPr>
              <a:lvl3pPr marL="1090422" defTabSz="1090422">
                <a:defRPr sz="2100"/>
              </a:lvl3pPr>
              <a:lvl4pPr marL="1635633" defTabSz="1090422">
                <a:defRPr sz="2100"/>
              </a:lvl4pPr>
              <a:lvl5pPr marL="2180844" defTabSz="1090422">
                <a:defRPr sz="2100"/>
              </a:lvl5pPr>
              <a:lvl6pPr marL="2726055" defTabSz="1090422">
                <a:defRPr sz="2100"/>
              </a:lvl6pPr>
              <a:lvl7pPr marL="3271266" defTabSz="1090422">
                <a:defRPr sz="2100"/>
              </a:lvl7pPr>
              <a:lvl8pPr marL="3816477" defTabSz="1090422">
                <a:defRPr sz="2100"/>
              </a:lvl8pPr>
              <a:lvl9pPr marL="4361688" defTabSz="1090422">
                <a:defRPr sz="2100"/>
              </a:lvl9pPr>
            </a:lstStyle>
            <a:p>
              <a:pPr lvl="1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휴대폰 인증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0F131F5-244A-4AE2-8C03-AD18CE2F2D24}"/>
                </a:ext>
              </a:extLst>
            </p:cNvPr>
            <p:cNvGrpSpPr/>
            <p:nvPr/>
          </p:nvGrpSpPr>
          <p:grpSpPr>
            <a:xfrm>
              <a:off x="7043077" y="3501008"/>
              <a:ext cx="2430023" cy="1672786"/>
              <a:chOff x="7070066" y="3501008"/>
              <a:chExt cx="2430023" cy="1672786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9942DE2C-7165-4C4D-BD8F-820D273E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0066" y="3501008"/>
                <a:ext cx="2430023" cy="1672786"/>
              </a:xfrm>
              <a:prstGeom prst="rect">
                <a:avLst/>
              </a:prstGeom>
            </p:spPr>
          </p:pic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1136F9E8-8B26-4DCB-B1E3-1B07383E04E4}"/>
                  </a:ext>
                </a:extLst>
              </p:cNvPr>
              <p:cNvSpPr/>
              <p:nvPr/>
            </p:nvSpPr>
            <p:spPr>
              <a:xfrm>
                <a:off x="7294694" y="3609350"/>
                <a:ext cx="136208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010-1122-3344</a:t>
                </a:r>
                <a:endParaRPr lang="ko-KR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C656FC50-60CA-439B-B942-1B2B66970AC4}"/>
                  </a:ext>
                </a:extLst>
              </p:cNvPr>
              <p:cNvSpPr/>
              <p:nvPr/>
            </p:nvSpPr>
            <p:spPr>
              <a:xfrm>
                <a:off x="7294694" y="3982986"/>
                <a:ext cx="136208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>
                    <a:solidFill>
                      <a:srgbClr val="C0000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rPr>
                  <a:t>9544</a:t>
                </a:r>
                <a:endParaRPr lang="ko-KR" altLang="en-US" sz="1000" dirty="0">
                  <a:solidFill>
                    <a:srgbClr val="C00000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5058C5B8-D6BE-495E-AE61-F37AFDCEFFDD}"/>
                  </a:ext>
                </a:extLst>
              </p:cNvPr>
              <p:cNvSpPr/>
              <p:nvPr/>
            </p:nvSpPr>
            <p:spPr>
              <a:xfrm>
                <a:off x="7108166" y="3501394"/>
                <a:ext cx="2311426" cy="79125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txBody>
              <a:bodyPr wrap="none" lIns="36576" tIns="36576" rIns="36576" bIns="36576" rtlCol="0" anchor="ctr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200" dirty="0">
                  <a:solidFill>
                    <a:srgbClr val="FF5050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</p:grp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82D86CB3-A657-48A1-ADCD-7F8CDCBD7243}"/>
                </a:ext>
              </a:extLst>
            </p:cNvPr>
            <p:cNvSpPr/>
            <p:nvPr/>
          </p:nvSpPr>
          <p:spPr bwMode="gray">
            <a:xfrm rot="16200000" flipV="1">
              <a:off x="5604882" y="4342416"/>
              <a:ext cx="2028491" cy="188929"/>
            </a:xfrm>
            <a:prstGeom prst="triangle">
              <a:avLst/>
            </a:prstGeom>
            <a:solidFill>
              <a:srgbClr val="008DEC"/>
            </a:solidFill>
            <a:ln w="12700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858838" eaLnBrk="0" hangingPunct="0"/>
              <a:endParaRPr lang="en-US" sz="1300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C66DC13E-B171-4467-A9EE-2763382DE472}"/>
                </a:ext>
              </a:extLst>
            </p:cNvPr>
            <p:cNvSpPr/>
            <p:nvPr/>
          </p:nvSpPr>
          <p:spPr>
            <a:xfrm>
              <a:off x="7016088" y="2348880"/>
              <a:ext cx="2484000" cy="108012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A2D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noAutofit/>
            </a:bodyPr>
            <a:lstStyle/>
            <a:p>
              <a:pPr algn="ctr"/>
              <a:r>
                <a:rPr kumimoji="0" lang="ko-KR" altLang="en-US" sz="2000" kern="0" dirty="0">
                  <a:solidFill>
                    <a:srgbClr val="3F3F3F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문자로 수신된 </a:t>
              </a:r>
              <a:r>
                <a:rPr kumimoji="0" lang="ko-KR" altLang="en-US" sz="2000" kern="0" dirty="0">
                  <a:solidFill>
                    <a:srgbClr val="FF6600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인증번호</a:t>
              </a:r>
              <a:endParaRPr kumimoji="0" lang="en-US" altLang="ko-KR" sz="2000" kern="0" dirty="0">
                <a:solidFill>
                  <a:srgbClr val="FF660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  <a:p>
              <a:pPr algn="ctr"/>
              <a:r>
                <a:rPr kumimoji="0" lang="ko-KR" altLang="en-US" sz="2000" kern="0" dirty="0">
                  <a:solidFill>
                    <a:srgbClr val="FF6600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 숫자 </a:t>
              </a:r>
              <a:r>
                <a:rPr kumimoji="0" lang="en-US" altLang="ko-KR" sz="2000" kern="0" dirty="0">
                  <a:solidFill>
                    <a:srgbClr val="FF6600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4</a:t>
              </a:r>
              <a:r>
                <a:rPr kumimoji="0" lang="ko-KR" altLang="en-US" sz="2000" kern="0" dirty="0">
                  <a:solidFill>
                    <a:srgbClr val="FF6600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자리</a:t>
              </a:r>
              <a:r>
                <a:rPr kumimoji="0" lang="en-US" altLang="ko-KR" sz="2000" kern="0" dirty="0">
                  <a:solidFill>
                    <a:srgbClr val="3F3F3F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 </a:t>
              </a:r>
              <a:r>
                <a:rPr kumimoji="0" lang="ko-KR" altLang="en-US" sz="2000" kern="0" dirty="0">
                  <a:solidFill>
                    <a:srgbClr val="3F3F3F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입력</a:t>
              </a:r>
              <a:endParaRPr kumimoji="0" lang="en-US" altLang="ko-KR" sz="2000" kern="0" dirty="0">
                <a:solidFill>
                  <a:srgbClr val="3F3F3F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EE28E307-197F-4205-861C-F669A868D81C}"/>
                </a:ext>
              </a:extLst>
            </p:cNvPr>
            <p:cNvGrpSpPr/>
            <p:nvPr/>
          </p:nvGrpSpPr>
          <p:grpSpPr>
            <a:xfrm>
              <a:off x="3711942" y="2348880"/>
              <a:ext cx="2484000" cy="4176000"/>
              <a:chOff x="3711942" y="2348880"/>
              <a:chExt cx="2484000" cy="4176000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5752F7A8-5FA3-4BAB-B8C6-AF82510B8493}"/>
                  </a:ext>
                </a:extLst>
              </p:cNvPr>
              <p:cNvGrpSpPr/>
              <p:nvPr/>
            </p:nvGrpSpPr>
            <p:grpSpPr>
              <a:xfrm>
                <a:off x="3711942" y="2348880"/>
                <a:ext cx="2484000" cy="4176000"/>
                <a:chOff x="3366240" y="1628775"/>
                <a:chExt cx="2317651" cy="4105274"/>
              </a:xfrm>
            </p:grpSpPr>
            <p:pic>
              <p:nvPicPr>
                <p:cNvPr id="36" name="그림 35" descr="스크린샷이(가) 표시된 사진&#10;&#10;자동 생성된 설명">
                  <a:extLst>
                    <a:ext uri="{FF2B5EF4-FFF2-40B4-BE49-F238E27FC236}">
                      <a16:creationId xmlns:a16="http://schemas.microsoft.com/office/drawing/2014/main" id="{657EDC00-9C9B-459A-9924-6CAF2D9F9F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6240" y="1628775"/>
                  <a:ext cx="2317651" cy="4105274"/>
                </a:xfrm>
                <a:prstGeom prst="rect">
                  <a:avLst/>
                </a:prstGeom>
              </p:spPr>
            </p:pic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CB43055A-23F1-411C-A477-192454F99B61}"/>
                    </a:ext>
                  </a:extLst>
                </p:cNvPr>
                <p:cNvSpPr/>
                <p:nvPr/>
              </p:nvSpPr>
              <p:spPr>
                <a:xfrm>
                  <a:off x="3564161" y="3301847"/>
                  <a:ext cx="129614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>
                      <a:solidFill>
                        <a:srgbClr val="00B0F0"/>
                      </a:solidFill>
                      <a:latin typeface="Arial" panose="020B0604020202020204" pitchFamily="34" charset="0"/>
                      <a:ea typeface="휴먼모음T" panose="02030504000101010101" pitchFamily="18" charset="-127"/>
                    </a:rPr>
                    <a:t>010-1122-3344</a:t>
                  </a:r>
                  <a:endParaRPr lang="ko-KR" altLang="en-US" sz="1000" dirty="0">
                    <a:solidFill>
                      <a:srgbClr val="00B0F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endParaRPr>
                </a:p>
              </p:txBody>
            </p:sp>
          </p:grpSp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DEB11633-D048-43DF-AE52-BBADA5A6F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7582" y="2486919"/>
                <a:ext cx="2478360" cy="1429929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601C964E-9CD4-4998-8E6C-B993247D9FF3}"/>
              </a:ext>
            </a:extLst>
          </p:cNvPr>
          <p:cNvGrpSpPr/>
          <p:nvPr/>
        </p:nvGrpSpPr>
        <p:grpSpPr>
          <a:xfrm>
            <a:off x="381572" y="1747838"/>
            <a:ext cx="2484000" cy="4777042"/>
            <a:chOff x="381572" y="1747838"/>
            <a:chExt cx="2484000" cy="47770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B9EE51-4D17-4851-9424-94E7FE57125C}"/>
                </a:ext>
              </a:extLst>
            </p:cNvPr>
            <p:cNvSpPr txBox="1"/>
            <p:nvPr/>
          </p:nvSpPr>
          <p:spPr>
            <a:xfrm>
              <a:off x="381572" y="1747838"/>
              <a:ext cx="2483196" cy="54134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319" tIns="44659" rIns="89319" bIns="44659" rtlCol="0" anchor="ctr">
              <a:scene3d>
                <a:camera prst="orthographicFront"/>
                <a:lightRig rig="threePt" dir="t"/>
              </a:scene3d>
              <a:sp3d>
                <a:bevelT w="1270"/>
                <a:bevelB w="0" h="0"/>
              </a:sp3d>
            </a:bodyPr>
            <a:lstStyle>
              <a:defPPr>
                <a:defRPr lang="ko-KR"/>
              </a:defPPr>
              <a:lvl1pPr algn="ctr" defTabSz="1042973">
                <a:defRPr sz="1600">
                  <a:ln w="6350">
                    <a:solidFill>
                      <a:srgbClr val="5AB5F1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YDIYGo540" pitchFamily="18" charset="-127"/>
                  <a:ea typeface="YDIYGo540" pitchFamily="18" charset="-127"/>
                </a:defRPr>
              </a:lvl1pPr>
              <a:lvl2pPr marL="0" lvl="1" algn="ctr" defTabSz="1042973">
                <a:defRPr sz="1600">
                  <a:ln w="6350">
                    <a:noFill/>
                  </a:ln>
                  <a:solidFill>
                    <a:prstClr val="white"/>
                  </a:solidFill>
                  <a:latin typeface="Yoon 윤고딕 540_TT" panose="02090603020101020101" pitchFamily="18" charset="-127"/>
                  <a:ea typeface="Yoon 윤고딕 540_TT" panose="02090603020101020101" pitchFamily="18" charset="-127"/>
                </a:defRPr>
              </a:lvl2pPr>
              <a:lvl3pPr marL="1090422" defTabSz="1090422">
                <a:defRPr sz="2100"/>
              </a:lvl3pPr>
              <a:lvl4pPr marL="1635633" defTabSz="1090422">
                <a:defRPr sz="2100"/>
              </a:lvl4pPr>
              <a:lvl5pPr marL="2180844" defTabSz="1090422">
                <a:defRPr sz="2100"/>
              </a:lvl5pPr>
              <a:lvl6pPr marL="2726055" defTabSz="1090422">
                <a:defRPr sz="2100"/>
              </a:lvl6pPr>
              <a:lvl7pPr marL="3271266" defTabSz="1090422">
                <a:defRPr sz="2100"/>
              </a:lvl7pPr>
              <a:lvl8pPr marL="3816477" defTabSz="1090422">
                <a:defRPr sz="2100"/>
              </a:lvl8pPr>
              <a:lvl9pPr marL="4361688" defTabSz="1090422">
                <a:defRPr sz="2100"/>
              </a:lvl9pPr>
            </a:lstStyle>
            <a:p>
              <a:pPr lvl="1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성명</a:t>
              </a:r>
              <a:r>
                <a:rPr kumimoji="0" lang="en-US" altLang="ko-KR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, </a:t>
              </a:r>
              <a:r>
                <a:rPr kumimoji="0" lang="ko-KR" altLang="en-US" sz="2000" dirty="0">
                  <a:latin typeface="Arial" panose="020B0604020202020204" pitchFamily="34" charset="0"/>
                  <a:ea typeface="휴먼모음T" panose="02030504000101010101" pitchFamily="18" charset="-127"/>
                  <a:sym typeface="Monotype Sorts"/>
                </a:rPr>
                <a:t>주민번호 입력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BF6109CD-F027-4015-84C5-EED8A56B5D8F}"/>
                </a:ext>
              </a:extLst>
            </p:cNvPr>
            <p:cNvGrpSpPr/>
            <p:nvPr/>
          </p:nvGrpSpPr>
          <p:grpSpPr>
            <a:xfrm>
              <a:off x="381572" y="2348880"/>
              <a:ext cx="2484000" cy="4176000"/>
              <a:chOff x="381572" y="2348880"/>
              <a:chExt cx="2484000" cy="4176000"/>
            </a:xfrm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B2C47EEF-2DF5-4EFC-8E03-EEBD3CB9B88E}"/>
                  </a:ext>
                </a:extLst>
              </p:cNvPr>
              <p:cNvSpPr/>
              <p:nvPr/>
            </p:nvSpPr>
            <p:spPr>
              <a:xfrm>
                <a:off x="527705" y="4054887"/>
                <a:ext cx="2193047" cy="6170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lIns="36576" tIns="36576" rIns="36576" bIns="36576" rtlCol="0" anchor="ctr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200" dirty="0">
                  <a:solidFill>
                    <a:srgbClr val="FF5050"/>
                  </a:solidFill>
                  <a:latin typeface="Arial" panose="020B0604020202020204" pitchFamily="34" charset="0"/>
                  <a:ea typeface="휴먼모음T" panose="02030504000101010101" pitchFamily="18" charset="-127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F9B6A1F0-2B37-4C70-8BA7-F07FD8BCED1C}"/>
                  </a:ext>
                </a:extLst>
              </p:cNvPr>
              <p:cNvGrpSpPr/>
              <p:nvPr/>
            </p:nvGrpSpPr>
            <p:grpSpPr>
              <a:xfrm>
                <a:off x="381572" y="2348880"/>
                <a:ext cx="2484000" cy="4176000"/>
                <a:chOff x="594043" y="1628775"/>
                <a:chExt cx="2317651" cy="4105275"/>
              </a:xfrm>
            </p:grpSpPr>
            <p:pic>
              <p:nvPicPr>
                <p:cNvPr id="30" name="그림 29" descr="스크린샷이(가) 표시된 사진&#10;&#10;자동 생성된 설명">
                  <a:extLst>
                    <a:ext uri="{FF2B5EF4-FFF2-40B4-BE49-F238E27FC236}">
                      <a16:creationId xmlns:a16="http://schemas.microsoft.com/office/drawing/2014/main" id="{E2B02B41-6120-412F-911F-55E36B015B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043" y="1628775"/>
                  <a:ext cx="2317651" cy="4105275"/>
                </a:xfrm>
                <a:prstGeom prst="rect">
                  <a:avLst/>
                </a:prstGeom>
              </p:spPr>
            </p:pic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995C95AD-BF89-47E0-AB2C-FA2851F85CBD}"/>
                    </a:ext>
                  </a:extLst>
                </p:cNvPr>
                <p:cNvSpPr/>
                <p:nvPr/>
              </p:nvSpPr>
              <p:spPr>
                <a:xfrm>
                  <a:off x="827857" y="3305889"/>
                  <a:ext cx="18002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000" dirty="0" err="1">
                      <a:solidFill>
                        <a:srgbClr val="00B0F0"/>
                      </a:solidFill>
                      <a:latin typeface="Arial" panose="020B0604020202020204" pitchFamily="34" charset="0"/>
                      <a:ea typeface="휴먼모음T" panose="02030504000101010101" pitchFamily="18" charset="-127"/>
                    </a:rPr>
                    <a:t>김길동</a:t>
                  </a:r>
                  <a:endParaRPr lang="ko-KR" altLang="en-US" sz="1000" dirty="0">
                    <a:solidFill>
                      <a:srgbClr val="00B0F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endParaRPr>
                </a:p>
              </p:txBody>
            </p:sp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20845392-D6A5-4C20-A9D9-9D05AF0D910A}"/>
                    </a:ext>
                  </a:extLst>
                </p:cNvPr>
                <p:cNvSpPr/>
                <p:nvPr/>
              </p:nvSpPr>
              <p:spPr>
                <a:xfrm>
                  <a:off x="827857" y="3666258"/>
                  <a:ext cx="18002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000" dirty="0">
                      <a:solidFill>
                        <a:srgbClr val="00B0F0"/>
                      </a:solidFill>
                      <a:latin typeface="Arial" panose="020B0604020202020204" pitchFamily="34" charset="0"/>
                      <a:ea typeface="휴먼모음T" panose="02030504000101010101" pitchFamily="18" charset="-127"/>
                    </a:rPr>
                    <a:t>770717-1234567</a:t>
                  </a:r>
                  <a:endParaRPr lang="ko-KR" altLang="en-US" sz="1000" dirty="0">
                    <a:solidFill>
                      <a:srgbClr val="00B0F0"/>
                    </a:solidFill>
                    <a:latin typeface="Arial" panose="020B0604020202020204" pitchFamily="34" charset="0"/>
                    <a:ea typeface="휴먼모음T" panose="02030504000101010101" pitchFamily="18" charset="-127"/>
                  </a:endParaRPr>
                </a:p>
              </p:txBody>
            </p:sp>
          </p:grpSp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0D4A6772-C3E4-4095-A653-66C8C8562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572" y="2486919"/>
                <a:ext cx="2483194" cy="1429929"/>
              </a:xfrm>
              <a:prstGeom prst="rect">
                <a:avLst/>
              </a:prstGeom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2F45EA9-3765-4146-92D8-F75D1EDFA1A9}"/>
                </a:ext>
              </a:extLst>
            </p:cNvPr>
            <p:cNvSpPr/>
            <p:nvPr/>
          </p:nvSpPr>
          <p:spPr>
            <a:xfrm>
              <a:off x="526647" y="4042187"/>
              <a:ext cx="2193047" cy="69427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txBody>
            <a:bodyPr wrap="none" lIns="36576" tIns="36576" rIns="36576" bIns="36576" rtlCol="0" anchor="ctr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ko-KR" altLang="en-US" sz="1200" dirty="0">
                <a:solidFill>
                  <a:srgbClr val="FF505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2FDFD27F-A4D2-4E52-8F9C-F5C930F1C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215" y="2839559"/>
            <a:ext cx="1857049" cy="40124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188B573-3FA0-4640-A71F-D45BCBDF0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21" y="2839559"/>
            <a:ext cx="1857049" cy="40124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9FD4326-DAA2-4EAA-9086-866802EC464D}"/>
              </a:ext>
            </a:extLst>
          </p:cNvPr>
          <p:cNvSpPr/>
          <p:nvPr/>
        </p:nvSpPr>
        <p:spPr>
          <a:xfrm>
            <a:off x="666416" y="2780857"/>
            <a:ext cx="1998257" cy="470396"/>
          </a:xfrm>
          <a:prstGeom prst="rect">
            <a:avLst/>
          </a:prstGeom>
          <a:solidFill>
            <a:srgbClr val="1238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E67DC72D-6720-42ED-9571-1AAAD51DBA53}"/>
              </a:ext>
            </a:extLst>
          </p:cNvPr>
          <p:cNvSpPr/>
          <p:nvPr/>
        </p:nvSpPr>
        <p:spPr>
          <a:xfrm>
            <a:off x="3918910" y="2780857"/>
            <a:ext cx="1998257" cy="470396"/>
          </a:xfrm>
          <a:prstGeom prst="rect">
            <a:avLst/>
          </a:prstGeom>
          <a:solidFill>
            <a:srgbClr val="12389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서울시운수종사자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온라인교육센터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6DD5809-0AA0-4554-AF06-09D78F9B6396}"/>
              </a:ext>
            </a:extLst>
          </p:cNvPr>
          <p:cNvSpPr/>
          <p:nvPr/>
        </p:nvSpPr>
        <p:spPr>
          <a:xfrm>
            <a:off x="8319655" y="4617672"/>
            <a:ext cx="985928" cy="247234"/>
          </a:xfrm>
          <a:prstGeom prst="rect">
            <a:avLst/>
          </a:prstGeom>
          <a:solidFill>
            <a:srgbClr val="6D71F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입장하기</a:t>
            </a:r>
            <a:endParaRPr lang="ko-KR" altLang="en-US" sz="1000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03BDC88-CB5B-4513-9F58-4386122A0E38}"/>
              </a:ext>
            </a:extLst>
          </p:cNvPr>
          <p:cNvSpPr/>
          <p:nvPr/>
        </p:nvSpPr>
        <p:spPr>
          <a:xfrm>
            <a:off x="5019481" y="5038622"/>
            <a:ext cx="1009385" cy="250463"/>
          </a:xfrm>
          <a:prstGeom prst="rect">
            <a:avLst/>
          </a:prstGeom>
          <a:solidFill>
            <a:srgbClr val="6D71F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인증하기</a:t>
            </a:r>
          </a:p>
        </p:txBody>
      </p:sp>
    </p:spTree>
    <p:extLst>
      <p:ext uri="{BB962C8B-B14F-4D97-AF65-F5344CB8AC3E}">
        <p14:creationId xmlns:p14="http://schemas.microsoft.com/office/powerpoint/2010/main" val="66194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8D3394-5219-439F-B575-BCBC8530D522}"/>
              </a:ext>
            </a:extLst>
          </p:cNvPr>
          <p:cNvSpPr/>
          <p:nvPr/>
        </p:nvSpPr>
        <p:spPr>
          <a:xfrm>
            <a:off x="0" y="1196752"/>
            <a:ext cx="9906000" cy="1929215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544997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3. 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 신청</a:t>
            </a: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lang="ko-KR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</a:t>
            </a:r>
            <a:r>
              <a:rPr lang="en-US" altLang="ko-KR" sz="44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endParaRPr lang="ko-KR" altLang="en-US" sz="44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098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C458FCB6-2C9A-4115-AC63-9E381431E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08" y="2348880"/>
            <a:ext cx="2052000" cy="417600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B1290977-4E52-4FA8-974A-5B259E77D11F}"/>
              </a:ext>
            </a:extLst>
          </p:cNvPr>
          <p:cNvSpPr/>
          <p:nvPr/>
        </p:nvSpPr>
        <p:spPr>
          <a:xfrm>
            <a:off x="0" y="1"/>
            <a:ext cx="9906000" cy="561502"/>
          </a:xfrm>
          <a:prstGeom prst="rect">
            <a:avLst/>
          </a:prstGeom>
          <a:solidFill>
            <a:srgbClr val="008DE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>
            <a:scene3d>
              <a:camera prst="orthographicFront"/>
              <a:lightRig rig="threePt" dir="t"/>
            </a:scene3d>
            <a:sp3d>
              <a:bevelT w="1270"/>
            </a:sp3d>
          </a:bodyPr>
          <a:lstStyle/>
          <a:p>
            <a:pPr marL="252000" lvl="1" defTabSz="108999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업종선택 및 교육신청</a:t>
            </a:r>
            <a:endParaRPr lang="ko-KR" altLang="en-US" sz="4800" b="1" dirty="0">
              <a:solidFill>
                <a:schemeClr val="bg1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27" name="모서리가 둥근 직사각형 2">
            <a:extLst>
              <a:ext uri="{FF2B5EF4-FFF2-40B4-BE49-F238E27FC236}">
                <a16:creationId xmlns:a16="http://schemas.microsoft.com/office/drawing/2014/main" id="{D7E377AF-D412-43B5-B81F-59F17643612E}"/>
              </a:ext>
            </a:extLst>
          </p:cNvPr>
          <p:cNvSpPr/>
          <p:nvPr/>
        </p:nvSpPr>
        <p:spPr>
          <a:xfrm>
            <a:off x="174210" y="677900"/>
            <a:ext cx="9541060" cy="85137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00A2D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예약하기 클릭 후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업종 선택</a:t>
            </a:r>
            <a:endParaRPr kumimoji="0" lang="en-US" altLang="ko-KR" sz="2200" kern="0" dirty="0">
              <a:solidFill>
                <a:srgbClr val="C0000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  <a:p>
            <a:pPr marL="457200" marR="0" lvl="1" indent="-360000" defTabSz="91440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DEC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희망하는 수강기간</a:t>
            </a:r>
            <a:r>
              <a:rPr kumimoji="0" lang="en-US" altLang="ko-KR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(</a:t>
            </a: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月</a:t>
            </a:r>
            <a:r>
              <a:rPr kumimoji="0" lang="en-US" altLang="ko-KR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/</a:t>
            </a: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日</a:t>
            </a:r>
            <a:r>
              <a:rPr kumimoji="0" lang="en-US" altLang="ko-KR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)</a:t>
            </a:r>
            <a:r>
              <a:rPr kumimoji="0" lang="ko-KR" altLang="en-US" sz="2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의 </a:t>
            </a:r>
            <a:r>
              <a:rPr kumimoji="0" lang="ko-KR" altLang="en-US" sz="2200" kern="0" dirty="0">
                <a:solidFill>
                  <a:srgbClr val="C00000"/>
                </a:solidFill>
                <a:latin typeface="Arial" panose="020B0604020202020204" pitchFamily="34" charset="0"/>
                <a:ea typeface="휴먼모음T" panose="02030504000101010101" pitchFamily="18" charset="-127"/>
              </a:rPr>
              <a:t>교육과정 선택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9C9354-1C7A-4234-B1BA-67B21ECCCCBB}"/>
              </a:ext>
            </a:extLst>
          </p:cNvPr>
          <p:cNvSpPr txBox="1"/>
          <p:nvPr/>
        </p:nvSpPr>
        <p:spPr>
          <a:xfrm>
            <a:off x="168058" y="1747838"/>
            <a:ext cx="4559082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업종 선택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2EBF95-C6AC-48C5-B455-BDACE4FD9B5F}"/>
              </a:ext>
            </a:extLst>
          </p:cNvPr>
          <p:cNvSpPr txBox="1"/>
          <p:nvPr/>
        </p:nvSpPr>
        <p:spPr>
          <a:xfrm>
            <a:off x="5182222" y="1747838"/>
            <a:ext cx="4559082" cy="541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19" tIns="44659" rIns="89319" bIns="44659" rtlCol="0" anchor="ctr">
            <a:scene3d>
              <a:camera prst="orthographicFront"/>
              <a:lightRig rig="threePt" dir="t"/>
            </a:scene3d>
            <a:sp3d>
              <a:bevelT w="1270"/>
              <a:bevelB w="0" h="0"/>
            </a:sp3d>
          </a:bodyPr>
          <a:lstStyle>
            <a:defPPr>
              <a:defRPr lang="ko-KR"/>
            </a:defPPr>
            <a:lvl1pPr algn="ctr" defTabSz="1042973">
              <a:defRPr sz="1600">
                <a:ln w="6350">
                  <a:solidFill>
                    <a:srgbClr val="5AB5F1">
                      <a:alpha val="0"/>
                    </a:srgbClr>
                  </a:solidFill>
                </a:ln>
                <a:solidFill>
                  <a:prstClr val="white"/>
                </a:solidFill>
                <a:latin typeface="YDIYGo540" pitchFamily="18" charset="-127"/>
                <a:ea typeface="YDIYGo540" pitchFamily="18" charset="-127"/>
              </a:defRPr>
            </a:lvl1pPr>
            <a:lvl2pPr marL="0" lvl="1" algn="ctr" defTabSz="1042973">
              <a:defRPr sz="1600">
                <a:ln w="6350">
                  <a:noFill/>
                </a:ln>
                <a:solidFill>
                  <a:prstClr val="white"/>
                </a:solidFill>
                <a:latin typeface="Yoon 윤고딕 540_TT" panose="02090603020101020101" pitchFamily="18" charset="-127"/>
                <a:ea typeface="Yoon 윤고딕 540_TT" panose="02090603020101020101" pitchFamily="18" charset="-127"/>
              </a:defRPr>
            </a:lvl2pPr>
            <a:lvl3pPr marL="1090422" defTabSz="1090422">
              <a:defRPr sz="2100"/>
            </a:lvl3pPr>
            <a:lvl4pPr marL="1635633" defTabSz="1090422">
              <a:defRPr sz="2100"/>
            </a:lvl4pPr>
            <a:lvl5pPr marL="2180844" defTabSz="1090422">
              <a:defRPr sz="2100"/>
            </a:lvl5pPr>
            <a:lvl6pPr marL="2726055" defTabSz="1090422">
              <a:defRPr sz="2100"/>
            </a:lvl6pPr>
            <a:lvl7pPr marL="3271266" defTabSz="1090422">
              <a:defRPr sz="2100"/>
            </a:lvl7pPr>
            <a:lvl8pPr marL="3816477" defTabSz="1090422">
              <a:defRPr sz="2100"/>
            </a:lvl8pPr>
            <a:lvl9pPr marL="4361688" defTabSz="1090422">
              <a:defRPr sz="2100"/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교육신청</a:t>
            </a:r>
            <a:r>
              <a:rPr kumimoji="0" lang="en-US" altLang="ko-KR" sz="14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(</a:t>
            </a:r>
            <a:r>
              <a:rPr kumimoji="0" lang="ko-KR" altLang="en-US" sz="14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예시일정</a:t>
            </a:r>
            <a:r>
              <a:rPr kumimoji="0" lang="en-US" altLang="ko-KR" sz="1400" dirty="0">
                <a:latin typeface="Arial" panose="020B0604020202020204" pitchFamily="34" charset="0"/>
                <a:ea typeface="휴먼모음T" panose="02030504000101010101" pitchFamily="18" charset="-127"/>
                <a:sym typeface="Monotype Sorts"/>
              </a:rPr>
              <a:t>)</a:t>
            </a:r>
            <a:endParaRPr kumimoji="0" lang="ko-KR" altLang="en-US" sz="2000" dirty="0">
              <a:latin typeface="Arial" panose="020B0604020202020204" pitchFamily="34" charset="0"/>
              <a:ea typeface="휴먼모음T" panose="02030504000101010101" pitchFamily="18" charset="-127"/>
              <a:sym typeface="Monotype Sorts"/>
            </a:endParaRPr>
          </a:p>
        </p:txBody>
      </p:sp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F3C59473-9040-4287-A515-80743E68E1DE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40" y="2348880"/>
            <a:ext cx="2052000" cy="4176000"/>
          </a:xfrm>
          <a:prstGeom prst="rect">
            <a:avLst/>
          </a:prstGeom>
          <a:ln>
            <a:noFill/>
          </a:ln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4782B83A-9A5F-4AA2-91CA-6B689DE35A1B}"/>
              </a:ext>
            </a:extLst>
          </p:cNvPr>
          <p:cNvGrpSpPr/>
          <p:nvPr/>
        </p:nvGrpSpPr>
        <p:grpSpPr>
          <a:xfrm>
            <a:off x="159892" y="2348880"/>
            <a:ext cx="2060166" cy="4175745"/>
            <a:chOff x="159892" y="2348880"/>
            <a:chExt cx="2060166" cy="4175745"/>
          </a:xfrm>
        </p:grpSpPr>
        <p:pic>
          <p:nvPicPr>
            <p:cNvPr id="35" name="그림 34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441CE1E1-097C-43C4-981A-8EA179DCF69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3" b="70899"/>
            <a:stretch/>
          </p:blipFill>
          <p:spPr>
            <a:xfrm>
              <a:off x="168058" y="2348881"/>
              <a:ext cx="2052000" cy="1215276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DAB1D78-3DDF-4158-9451-9660EE3F2691}"/>
                </a:ext>
              </a:extLst>
            </p:cNvPr>
            <p:cNvSpPr/>
            <p:nvPr/>
          </p:nvSpPr>
          <p:spPr>
            <a:xfrm>
              <a:off x="165100" y="2348880"/>
              <a:ext cx="2052000" cy="432048"/>
            </a:xfrm>
            <a:prstGeom prst="rect">
              <a:avLst/>
            </a:prstGeom>
            <a:solidFill>
              <a:srgbClr val="27257B"/>
            </a:solidFill>
            <a:ln w="38100">
              <a:noFill/>
            </a:ln>
          </p:spPr>
          <p:txBody>
            <a:bodyPr wrap="none" lIns="36576" tIns="36576" rIns="36576" bIns="36576" rtlCol="0" anchor="ctr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ko-KR" altLang="en-US" sz="1200" dirty="0">
                <a:solidFill>
                  <a:srgbClr val="FF5050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4964F7-7C8C-4C28-9397-26268479A1BD}"/>
                </a:ext>
              </a:extLst>
            </p:cNvPr>
            <p:cNvSpPr txBox="1"/>
            <p:nvPr/>
          </p:nvSpPr>
          <p:spPr>
            <a:xfrm>
              <a:off x="162142" y="2439881"/>
              <a:ext cx="20579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휴먼모음T" panose="02030504000101010101" pitchFamily="18" charset="-127"/>
                </a:rPr>
                <a:t>서울시 운수종사자 온라인교육</a:t>
              </a:r>
              <a:endParaRPr lang="en-US" altLang="ko-KR" sz="1050" dirty="0">
                <a:solidFill>
                  <a:schemeClr val="bg1"/>
                </a:solidFill>
                <a:latin typeface="Arial" panose="020B0604020202020204" pitchFamily="34" charset="0"/>
                <a:ea typeface="휴먼모음T" panose="02030504000101010101" pitchFamily="18" charset="-127"/>
              </a:endParaRPr>
            </a:p>
          </p:txBody>
        </p:sp>
        <p:pic>
          <p:nvPicPr>
            <p:cNvPr id="30" name="그림 29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CF67073C-C3C9-43AC-9BB5-BAB56351E2B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3" r="3673"/>
            <a:stretch/>
          </p:blipFill>
          <p:spPr>
            <a:xfrm>
              <a:off x="159892" y="3682917"/>
              <a:ext cx="2052000" cy="284170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4FFCCAD-A3BB-47C4-85CD-FD083FE4FFE5}"/>
              </a:ext>
            </a:extLst>
          </p:cNvPr>
          <p:cNvSpPr/>
          <p:nvPr/>
        </p:nvSpPr>
        <p:spPr>
          <a:xfrm>
            <a:off x="695643" y="5489419"/>
            <a:ext cx="1053001" cy="40087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8" name="이등변 삼각형 7">
            <a:extLst>
              <a:ext uri="{FF2B5EF4-FFF2-40B4-BE49-F238E27FC236}">
                <a16:creationId xmlns:a16="http://schemas.microsoft.com/office/drawing/2014/main" id="{6180ED62-151F-43F4-990A-896BB01B8B71}"/>
              </a:ext>
            </a:extLst>
          </p:cNvPr>
          <p:cNvSpPr/>
          <p:nvPr/>
        </p:nvSpPr>
        <p:spPr bwMode="gray">
          <a:xfrm rot="16200000" flipV="1">
            <a:off x="4006693" y="4483938"/>
            <a:ext cx="2028491" cy="188929"/>
          </a:xfrm>
          <a:prstGeom prst="triangle">
            <a:avLst/>
          </a:prstGeom>
          <a:solidFill>
            <a:srgbClr val="008DEC"/>
          </a:solidFill>
          <a:ln w="12700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defTabSz="858838" eaLnBrk="0" hangingPunct="0"/>
            <a:endParaRPr lang="en-US" sz="1300" kern="0" dirty="0">
              <a:solidFill>
                <a:prstClr val="black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ACD6C516-F366-4614-8808-76416ECF4C3F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 flipV="1">
            <a:off x="1748644" y="4158408"/>
            <a:ext cx="942512" cy="1531449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 descr="스크린샷이(가) 표시된 사진&#10;&#10;자동 생성된 설명">
            <a:extLst>
              <a:ext uri="{FF2B5EF4-FFF2-40B4-BE49-F238E27FC236}">
                <a16:creationId xmlns:a16="http://schemas.microsoft.com/office/drawing/2014/main" id="{E05864C3-926A-4334-9940-CDB1DBDF7F30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22" y="2348880"/>
            <a:ext cx="2052000" cy="4176000"/>
          </a:xfrm>
          <a:prstGeom prst="rect">
            <a:avLst/>
          </a:prstGeom>
          <a:ln>
            <a:noFill/>
          </a:ln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B70DF0A6-DBC8-40D5-B1D6-9A767613EA80}"/>
              </a:ext>
            </a:extLst>
          </p:cNvPr>
          <p:cNvSpPr/>
          <p:nvPr/>
        </p:nvSpPr>
        <p:spPr>
          <a:xfrm>
            <a:off x="5908203" y="4860727"/>
            <a:ext cx="576064" cy="32480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A9016AE-E79D-4423-96F3-8F0D50103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67" y="3161380"/>
            <a:ext cx="674578" cy="1177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C32EEEF-C072-41B6-AABB-9EAE45698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7" y="3297379"/>
            <a:ext cx="149622" cy="106853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A5F20F41-3064-41E0-8568-73091E8E690B}"/>
              </a:ext>
            </a:extLst>
          </p:cNvPr>
          <p:cNvSpPr/>
          <p:nvPr/>
        </p:nvSpPr>
        <p:spPr>
          <a:xfrm>
            <a:off x="5924249" y="4608560"/>
            <a:ext cx="560018" cy="216024"/>
          </a:xfrm>
          <a:prstGeom prst="rect">
            <a:avLst/>
          </a:prstGeom>
          <a:solidFill>
            <a:srgbClr val="EFF0F8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085D2D9-4C68-432B-A0D3-A536C6B7775F}"/>
              </a:ext>
            </a:extLst>
          </p:cNvPr>
          <p:cNvSpPr/>
          <p:nvPr/>
        </p:nvSpPr>
        <p:spPr>
          <a:xfrm>
            <a:off x="7644015" y="3146139"/>
            <a:ext cx="1557458" cy="34837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A56D721-AC4E-44BD-BE02-861892D32007}"/>
              </a:ext>
            </a:extLst>
          </p:cNvPr>
          <p:cNvSpPr/>
          <p:nvPr/>
        </p:nvSpPr>
        <p:spPr>
          <a:xfrm>
            <a:off x="7644015" y="4343038"/>
            <a:ext cx="1686595" cy="4425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FF28270-736A-4CFF-B581-8783BA9C8467}"/>
              </a:ext>
            </a:extLst>
          </p:cNvPr>
          <p:cNvSpPr/>
          <p:nvPr/>
        </p:nvSpPr>
        <p:spPr>
          <a:xfrm>
            <a:off x="2784250" y="3985037"/>
            <a:ext cx="1832014" cy="364433"/>
          </a:xfrm>
          <a:prstGeom prst="rect">
            <a:avLst/>
          </a:prstGeom>
          <a:solidFill>
            <a:schemeClr val="bg1"/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여객</a:t>
            </a:r>
            <a:r>
              <a:rPr lang="en-US" altLang="ko-KR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버스</a:t>
            </a:r>
            <a:r>
              <a:rPr lang="en-US" altLang="ko-KR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  <a:endParaRPr lang="ko-KR" altLang="en-US" sz="1050" dirty="0">
              <a:solidFill>
                <a:schemeClr val="tx1"/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6208E6A-3419-4B83-BE6B-FBE72208EA33}"/>
              </a:ext>
            </a:extLst>
          </p:cNvPr>
          <p:cNvSpPr/>
          <p:nvPr/>
        </p:nvSpPr>
        <p:spPr>
          <a:xfrm>
            <a:off x="2784250" y="4382072"/>
            <a:ext cx="1832014" cy="36443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cxnSp>
        <p:nvCxnSpPr>
          <p:cNvPr id="28" name="연결선: 꺾임 27">
            <a:extLst>
              <a:ext uri="{FF2B5EF4-FFF2-40B4-BE49-F238E27FC236}">
                <a16:creationId xmlns:a16="http://schemas.microsoft.com/office/drawing/2014/main" id="{F1274E82-7AFC-4CFA-8DD0-B8519655E10C}"/>
              </a:ext>
            </a:extLst>
          </p:cNvPr>
          <p:cNvCxnSpPr>
            <a:cxnSpLocks/>
            <a:stCxn id="26" idx="3"/>
            <a:endCxn id="18" idx="1"/>
          </p:cNvCxnSpPr>
          <p:nvPr/>
        </p:nvCxnSpPr>
        <p:spPr>
          <a:xfrm flipV="1">
            <a:off x="6484267" y="3320329"/>
            <a:ext cx="1159748" cy="170280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A034EE41-3FCC-44F9-89E1-B88B3AA6016B}"/>
              </a:ext>
            </a:extLst>
          </p:cNvPr>
          <p:cNvSpPr/>
          <p:nvPr/>
        </p:nvSpPr>
        <p:spPr>
          <a:xfrm>
            <a:off x="7676046" y="3189115"/>
            <a:ext cx="1060567" cy="27972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</a:t>
            </a:r>
            <a:r>
              <a:rPr lang="ko-KR" altLang="en-US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기 </a:t>
            </a:r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11-20  11-30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AC89FDC-B778-4491-81CB-ACB6943FD2DB}"/>
              </a:ext>
            </a:extLst>
          </p:cNvPr>
          <p:cNvSpPr/>
          <p:nvPr/>
        </p:nvSpPr>
        <p:spPr>
          <a:xfrm>
            <a:off x="7676046" y="3564307"/>
            <a:ext cx="1060567" cy="27972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2</a:t>
            </a:r>
            <a:r>
              <a:rPr lang="ko-KR" altLang="en-US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기 </a:t>
            </a:r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10-21  10-27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5D918BF-C332-40B2-9D1C-AC2D00B8B8E4}"/>
              </a:ext>
            </a:extLst>
          </p:cNvPr>
          <p:cNvSpPr/>
          <p:nvPr/>
        </p:nvSpPr>
        <p:spPr>
          <a:xfrm>
            <a:off x="7676046" y="3906929"/>
            <a:ext cx="1060567" cy="27972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3</a:t>
            </a:r>
            <a:r>
              <a:rPr lang="ko-KR" altLang="en-US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기 </a:t>
            </a:r>
            <a:r>
              <a:rPr lang="en-US" altLang="ko-KR" sz="90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10-28  1-28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1E3188B-4B8F-4149-9BCB-726F6D77C1B5}"/>
              </a:ext>
            </a:extLst>
          </p:cNvPr>
          <p:cNvSpPr/>
          <p:nvPr/>
        </p:nvSpPr>
        <p:spPr>
          <a:xfrm>
            <a:off x="2691156" y="3934743"/>
            <a:ext cx="2052000" cy="44732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txBody>
          <a:bodyPr wrap="none" lIns="36576" tIns="36576" rIns="36576" bIns="36576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srgbClr val="FF5050"/>
              </a:solidFill>
              <a:latin typeface="Arial" panose="020B0604020202020204" pitchFamily="34" charset="0"/>
              <a:ea typeface="휴먼모음T" panose="02030504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E45EBCE-2D31-465C-A3D4-06E7CB820B9F}"/>
              </a:ext>
            </a:extLst>
          </p:cNvPr>
          <p:cNvSpPr/>
          <p:nvPr/>
        </p:nvSpPr>
        <p:spPr>
          <a:xfrm>
            <a:off x="176021" y="3048586"/>
            <a:ext cx="2092243" cy="6018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1.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본교육은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 4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시간 보수교육만 제공</a:t>
            </a:r>
            <a:r>
              <a:rPr lang="en-US" altLang="ko-KR" sz="700" dirty="0">
                <a:solidFill>
                  <a:srgbClr val="FF000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700" dirty="0">
                <a:solidFill>
                  <a:srgbClr val="FF000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신규채용자 불가</a:t>
            </a:r>
            <a:r>
              <a:rPr lang="en-US" altLang="ko-KR" sz="700" dirty="0">
                <a:solidFill>
                  <a:srgbClr val="FF0000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</a:t>
            </a:r>
          </a:p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2.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서울 이외차량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종사자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) 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이수 인정 불가</a:t>
            </a:r>
            <a:endParaRPr lang="en-US" altLang="ko-K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3.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관련법에 의거 법정의무교육으로 주민등록번호 확인</a:t>
            </a:r>
            <a:endParaRPr lang="en-US" altLang="ko-K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휴먼모음T" panose="02030504000101010101" pitchFamily="18" charset="-127"/>
              <a:cs typeface="맑은 고딕 Semilight" panose="020B0502040204020203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D60FC42-6ACD-4846-9856-CD779B539BB0}"/>
              </a:ext>
            </a:extLst>
          </p:cNvPr>
          <p:cNvSpPr/>
          <p:nvPr/>
        </p:nvSpPr>
        <p:spPr>
          <a:xfrm>
            <a:off x="2784250" y="4417411"/>
            <a:ext cx="1832014" cy="364433"/>
          </a:xfrm>
          <a:prstGeom prst="rect">
            <a:avLst/>
          </a:prstGeom>
          <a:solidFill>
            <a:schemeClr val="bg1"/>
          </a:solidFill>
          <a:ln w="9525"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Arial" panose="020B0604020202020204" pitchFamily="34" charset="0"/>
                <a:ea typeface="휴먼모음T" panose="02030504000101010101" pitchFamily="18" charset="-127"/>
                <a:cs typeface="맑은 고딕 Semilight" panose="020B0502040204020203" pitchFamily="50" charset="-127"/>
              </a:rPr>
              <a:t>화물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65B962D-79DE-4D93-9282-31C81190FAAD}"/>
              </a:ext>
            </a:extLst>
          </p:cNvPr>
          <p:cNvSpPr/>
          <p:nvPr/>
        </p:nvSpPr>
        <p:spPr>
          <a:xfrm>
            <a:off x="7733040" y="3844033"/>
            <a:ext cx="1557458" cy="363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E867373-3FA3-4A2A-B10A-D5BC34124DCA}"/>
              </a:ext>
            </a:extLst>
          </p:cNvPr>
          <p:cNvSpPr/>
          <p:nvPr/>
        </p:nvSpPr>
        <p:spPr>
          <a:xfrm>
            <a:off x="7644015" y="3511807"/>
            <a:ext cx="1557458" cy="363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226040"/>
      </p:ext>
    </p:extLst>
  </p:cSld>
  <p:clrMapOvr>
    <a:masterClrMapping/>
  </p:clrMapOvr>
</p:sld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6350"/>
      </a:spPr>
      <a:bodyPr rtlCol="0" anchor="ctr"/>
      <a:lstStyle>
        <a:defPPr algn="ctr">
          <a:defRPr sz="1400" smtClean="0">
            <a:solidFill>
              <a:schemeClr val="tx1">
                <a:lumMod val="95000"/>
                <a:lumOff val="5000"/>
              </a:schemeClr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44750</TotalTime>
  <Words>1591</Words>
  <Application>Microsoft Office PowerPoint</Application>
  <PresentationFormat>A4 용지(210x297mm)</PresentationFormat>
  <Paragraphs>292</Paragraphs>
  <Slides>27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27</vt:i4>
      </vt:variant>
    </vt:vector>
  </HeadingPairs>
  <TitlesOfParts>
    <vt:vector size="40" baseType="lpstr">
      <vt:lpstr>맑은 고딕</vt:lpstr>
      <vt:lpstr>Arial</vt:lpstr>
      <vt:lpstr>Abadi</vt:lpstr>
      <vt:lpstr>다음_SemiBold</vt:lpstr>
      <vt:lpstr>Arial Black</vt:lpstr>
      <vt:lpstr>Rix고딕 B</vt:lpstr>
      <vt:lpstr>Wingdings</vt:lpstr>
      <vt:lpstr>1_디자인 사용자 지정</vt:lpstr>
      <vt:lpstr>4_Office 테마</vt:lpstr>
      <vt:lpstr>2_Office 테마</vt:lpstr>
      <vt:lpstr>6_Office 테마</vt:lpstr>
      <vt:lpstr>7_Office 테마</vt:lpstr>
      <vt:lpstr>2_디자인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더 똑똑한 전자정부를 위해서 모바일이 할 수 있는 것은 무얼까?</dc:title>
  <dc:creator>wooseokjin</dc:creator>
  <cp:lastModifiedBy>mic702066</cp:lastModifiedBy>
  <cp:revision>5351</cp:revision>
  <cp:lastPrinted>2020-09-23T06:11:52Z</cp:lastPrinted>
  <dcterms:created xsi:type="dcterms:W3CDTF">2011-02-13T07:02:05Z</dcterms:created>
  <dcterms:modified xsi:type="dcterms:W3CDTF">2020-10-30T06:15:39Z</dcterms:modified>
</cp:coreProperties>
</file>